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2"/>
  </p:notesMasterIdLst>
  <p:sldIdLst>
    <p:sldId id="256" r:id="rId2"/>
    <p:sldId id="264" r:id="rId3"/>
    <p:sldId id="257" r:id="rId4"/>
    <p:sldId id="258" r:id="rId5"/>
    <p:sldId id="261" r:id="rId6"/>
    <p:sldId id="262" r:id="rId7"/>
    <p:sldId id="263" r:id="rId8"/>
    <p:sldId id="260" r:id="rId9"/>
    <p:sldId id="259" r:id="rId10"/>
    <p:sldId id="265"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897" autoAdjust="0"/>
    <p:restoredTop sz="94660"/>
  </p:normalViewPr>
  <p:slideViewPr>
    <p:cSldViewPr snapToGrid="0">
      <p:cViewPr varScale="1">
        <p:scale>
          <a:sx n="74" d="100"/>
          <a:sy n="74" d="100"/>
        </p:scale>
        <p:origin x="62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FB0EF1-AC3D-4DB5-91DA-EFAEF88BD460}" type="datetimeFigureOut">
              <a:rPr lang="en-US" smtClean="0"/>
              <a:t>6/14/2014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3A1A72B-8C3B-43D8-BFCC-73852FFC2C45}" type="slidenum">
              <a:rPr lang="en-US" smtClean="0"/>
              <a:t>‹#›</a:t>
            </a:fld>
            <a:endParaRPr lang="en-US"/>
          </a:p>
        </p:txBody>
      </p:sp>
    </p:spTree>
    <p:extLst>
      <p:ext uri="{BB962C8B-B14F-4D97-AF65-F5344CB8AC3E}">
        <p14:creationId xmlns:p14="http://schemas.microsoft.com/office/powerpoint/2010/main" val="30391237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3A1A72B-8C3B-43D8-BFCC-73852FFC2C45}" type="slidenum">
              <a:rPr lang="en-US" smtClean="0"/>
              <a:t>10</a:t>
            </a:fld>
            <a:endParaRPr lang="en-US"/>
          </a:p>
        </p:txBody>
      </p:sp>
    </p:spTree>
    <p:extLst>
      <p:ext uri="{BB962C8B-B14F-4D97-AF65-F5344CB8AC3E}">
        <p14:creationId xmlns:p14="http://schemas.microsoft.com/office/powerpoint/2010/main" val="165209020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smtClean="0"/>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6AD6EE87-EBD5-4F12-A48A-63ACA297AC8F}" type="datetimeFigureOut">
              <a:rPr lang="en-US" dirty="0"/>
              <a:t>6/14/2014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
        <p:nvSpPr>
          <p:cNvPr id="13" name="Rectangle 12"/>
          <p:cNvSpPr/>
          <p:nvPr/>
        </p:nvSpPr>
        <p:spPr>
          <a:xfrm>
            <a:off x="0" y="-1"/>
            <a:ext cx="12192000" cy="4572001"/>
          </a:xfrm>
          <a:prstGeom prst="rect">
            <a:avLst/>
          </a:prstGeom>
          <a:blipFill dpi="0" rotWithShape="1">
            <a:blip r:embed="rId2">
              <a:duotone>
                <a:schemeClr val="accent1">
                  <a:shade val="45000"/>
                  <a:satMod val="135000"/>
                </a:schemeClr>
                <a:prstClr val="white"/>
              </a:duotone>
            </a:blip>
            <a:srcRect/>
            <a:tile tx="25400" ty="6350" sx="71000" sy="71000" flip="none" algn="tl"/>
          </a:blip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4" name="Straight Connector 13"/>
          <p:cNvCxnSpPr/>
          <p:nvPr/>
        </p:nvCxnSpPr>
        <p:spPr>
          <a:xfrm flipV="1">
            <a:off x="838684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CD73815-2707-4475-8F1A-B873CB631BB4}" type="datetimeFigureOut">
              <a:rPr lang="en-US" dirty="0"/>
              <a:t>6/14/2014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A4AFB99-0EAB-4182-AFF8-E214C82A68F6}" type="datetimeFigureOut">
              <a:rPr lang="en-US" dirty="0"/>
              <a:t>6/14/2014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5D3794B-289A-4A80-97D7-111025398D45}" type="datetimeFigureOut">
              <a:rPr lang="en-US" dirty="0"/>
              <a:t>6/14/2014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smtClean="0"/>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A61015F-7CC6-4D0A-9D87-873EA4C304CC}" type="datetimeFigureOut">
              <a:rPr lang="en-US" dirty="0"/>
              <a:t>6/14/2014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
        <p:nvSpPr>
          <p:cNvPr id="10" name="Rectangle 9"/>
          <p:cNvSpPr/>
          <p:nvPr/>
        </p:nvSpPr>
        <p:spPr>
          <a:xfrm>
            <a:off x="0" y="-1"/>
            <a:ext cx="12192000" cy="4572000"/>
          </a:xfrm>
          <a:prstGeom prst="rect">
            <a:avLst/>
          </a:prstGeom>
          <a:blipFill dpi="0" rotWithShape="1">
            <a:blip r:embed="rId2">
              <a:duotone>
                <a:schemeClr val="accent3">
                  <a:shade val="45000"/>
                  <a:satMod val="135000"/>
                </a:schemeClr>
                <a:prstClr val="white"/>
              </a:duotone>
            </a:blip>
            <a:srcRect/>
            <a:tile tx="25400" ty="6350" sx="71000" sy="71000" flip="none" algn="tl"/>
          </a:blip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2" name="Straight Connector 11"/>
          <p:cNvCxnSpPr/>
          <p:nvPr/>
        </p:nvCxnSpPr>
        <p:spPr>
          <a:xfrm flipV="1">
            <a:off x="838684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3C6A301-0538-44EC-B09D-202E1042A48B}" type="datetimeFigureOut">
              <a:rPr lang="en-US" dirty="0"/>
              <a:t>6/14/2014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smtClean="0"/>
              <a:t>Click to 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789574A-8875-45EF-8EA2-3CAA0F7ABC4C}" type="datetimeFigureOut">
              <a:rPr lang="en-US" dirty="0"/>
              <a:t>6/14/2014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7EF4D4C-5367-4C26-9E2B-D8088D7FCA81}" type="datetimeFigureOut">
              <a:rPr lang="en-US" dirty="0"/>
              <a:t>6/14/2014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E91E96-98B0-4413-9547-46F3504108EF}" type="datetimeFigureOut">
              <a:rPr lang="en-US" dirty="0"/>
              <a:t>6/14/2014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smtClean="0"/>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5C68B11-C5A8-448C-8CE9-B1A273C79CFC}" type="datetimeFigureOut">
              <a:rPr lang="en-US" dirty="0"/>
              <a:t>6/14/2014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616CA0-919D-4A49-9C8A-62FDFB3A5183}" type="datetimeFigureOut">
              <a:rPr lang="en-US" dirty="0"/>
              <a:t>6/14/2014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7E5644-1E61-4311-A31E-84CB9C7AA8A9}" type="slidenum">
              <a:rPr lang="en-US" dirty="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90298CD5-6C1E-4009-B41F-6DF62E31D3BE}" type="datetimeFigureOut">
              <a:rPr lang="en-US" dirty="0"/>
              <a:pPr/>
              <a:t>6/14/2014</a:t>
            </a:fld>
            <a:endParaRPr lang="en-US" dirty="0"/>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dirty="0"/>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4FAB73BC-B049-4115-A692-8D63A059BFB8}" type="slidenum">
              <a:rPr lang="en-US" dirty="0"/>
              <a:pPr/>
              <a:t>‹#›</a:t>
            </a:fld>
            <a:endParaRPr lang="en-US" dirty="0"/>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8" r:id="rId10"/>
    <p:sldLayoutId id="2147483659"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homegrownbooksnyc.com/pages/resources-1" TargetMode="External"/><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4.xml"/><Relationship Id="rId1" Type="http://schemas.openxmlformats.org/officeDocument/2006/relationships/video" Target="https://www.youtube.com/embed/Hrq_kzZ7u4o"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4.xml"/><Relationship Id="rId1" Type="http://schemas.openxmlformats.org/officeDocument/2006/relationships/video" Target="https://www.youtube.com/embed/HNXxJIhVALI"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www.readingfirst.virginia.edu/prof_dev/fluency/" TargetMode="External"/><Relationship Id="rId2" Type="http://schemas.openxmlformats.org/officeDocument/2006/relationships/hyperlink" Target="http://www.scholastic.com/teachers/book/sing-song-popcorn-every-childs-book-poems" TargetMode="External"/><Relationship Id="rId1" Type="http://schemas.openxmlformats.org/officeDocument/2006/relationships/slideLayout" Target="../slideLayouts/slideLayout4.xml"/><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Supporting your Emergent or Beginner readers</a:t>
            </a:r>
            <a:endParaRPr lang="en-US" dirty="0"/>
          </a:p>
        </p:txBody>
      </p:sp>
      <p:sp>
        <p:nvSpPr>
          <p:cNvPr id="3" name="Subtitle 2"/>
          <p:cNvSpPr>
            <a:spLocks noGrp="1"/>
          </p:cNvSpPr>
          <p:nvPr>
            <p:ph type="subTitle" idx="1"/>
          </p:nvPr>
        </p:nvSpPr>
        <p:spPr/>
        <p:txBody>
          <a:bodyPr/>
          <a:lstStyle/>
          <a:p>
            <a:r>
              <a:rPr lang="en-US" dirty="0" smtClean="0"/>
              <a:t>By: Ms. Breanna </a:t>
            </a:r>
            <a:r>
              <a:rPr lang="en-US" dirty="0" err="1" smtClean="0"/>
              <a:t>Wisnor</a:t>
            </a:r>
            <a:r>
              <a:rPr lang="en-US" dirty="0" smtClean="0"/>
              <a:t> </a:t>
            </a:r>
            <a:endParaRPr lang="en-US" dirty="0"/>
          </a:p>
        </p:txBody>
      </p:sp>
    </p:spTree>
    <p:extLst>
      <p:ext uri="{BB962C8B-B14F-4D97-AF65-F5344CB8AC3E}">
        <p14:creationId xmlns:p14="http://schemas.microsoft.com/office/powerpoint/2010/main" val="31617523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600" i="1" dirty="0" smtClean="0"/>
              <a:t>Happy </a:t>
            </a:r>
            <a:r>
              <a:rPr lang="en-US" sz="3600" i="1" dirty="0" smtClean="0"/>
              <a:t>reading </a:t>
            </a:r>
            <a:r>
              <a:rPr lang="en-US" sz="3600" i="1" dirty="0" smtClean="0">
                <a:sym typeface="Wingdings" panose="05000000000000000000" pitchFamily="2" charset="2"/>
              </a:rPr>
              <a:t></a:t>
            </a:r>
            <a:endParaRPr lang="en-US" sz="3600" i="1" dirty="0"/>
          </a:p>
        </p:txBody>
      </p:sp>
      <p:sp>
        <p:nvSpPr>
          <p:cNvPr id="3" name="Text Placeholder 2"/>
          <p:cNvSpPr>
            <a:spLocks noGrp="1"/>
          </p:cNvSpPr>
          <p:nvPr>
            <p:ph type="body" idx="1"/>
          </p:nvPr>
        </p:nvSpPr>
        <p:spPr/>
        <p:txBody>
          <a:bodyPr/>
          <a:lstStyle/>
          <a:p>
            <a:r>
              <a:rPr lang="en-US" dirty="0" smtClean="0"/>
              <a:t>-Miss Breanna </a:t>
            </a:r>
            <a:r>
              <a:rPr lang="en-US" dirty="0" err="1" smtClean="0"/>
              <a:t>Wisnor</a:t>
            </a:r>
            <a:r>
              <a:rPr lang="en-US" dirty="0" smtClean="0"/>
              <a:t> </a:t>
            </a:r>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10</a:t>
            </a:fld>
            <a:endParaRPr lang="en-US" dirty="0"/>
          </a:p>
        </p:txBody>
      </p:sp>
      <p:sp>
        <p:nvSpPr>
          <p:cNvPr id="5" name="TextBox 4"/>
          <p:cNvSpPr txBox="1"/>
          <p:nvPr/>
        </p:nvSpPr>
        <p:spPr>
          <a:xfrm>
            <a:off x="4443211" y="309093"/>
            <a:ext cx="2434107" cy="584775"/>
          </a:xfrm>
          <a:prstGeom prst="rect">
            <a:avLst/>
          </a:prstGeom>
          <a:solidFill>
            <a:schemeClr val="tx2">
              <a:lumMod val="50000"/>
            </a:schemeClr>
          </a:solidFill>
        </p:spPr>
        <p:txBody>
          <a:bodyPr wrap="square" rtlCol="0">
            <a:spAutoFit/>
          </a:bodyPr>
          <a:lstStyle/>
          <a:p>
            <a:pPr algn="ctr"/>
            <a:r>
              <a:rPr lang="en-US" sz="3200" dirty="0" smtClean="0">
                <a:solidFill>
                  <a:schemeClr val="bg1"/>
                </a:solidFill>
              </a:rPr>
              <a:t>Homework</a:t>
            </a:r>
            <a:endParaRPr lang="en-US" sz="3200" dirty="0">
              <a:solidFill>
                <a:schemeClr val="bg1"/>
              </a:solidFill>
            </a:endParaRPr>
          </a:p>
        </p:txBody>
      </p:sp>
      <p:sp>
        <p:nvSpPr>
          <p:cNvPr id="6" name="TextBox 5"/>
          <p:cNvSpPr txBox="1"/>
          <p:nvPr/>
        </p:nvSpPr>
        <p:spPr>
          <a:xfrm>
            <a:off x="5241701" y="1416676"/>
            <a:ext cx="184731" cy="369332"/>
          </a:xfrm>
          <a:prstGeom prst="rect">
            <a:avLst/>
          </a:prstGeom>
          <a:noFill/>
        </p:spPr>
        <p:txBody>
          <a:bodyPr wrap="none" rtlCol="0">
            <a:spAutoFit/>
          </a:bodyPr>
          <a:lstStyle/>
          <a:p>
            <a:endParaRPr lang="en-US" dirty="0"/>
          </a:p>
        </p:txBody>
      </p:sp>
      <p:sp>
        <p:nvSpPr>
          <p:cNvPr id="7" name="TextBox 6"/>
          <p:cNvSpPr txBox="1"/>
          <p:nvPr/>
        </p:nvSpPr>
        <p:spPr>
          <a:xfrm>
            <a:off x="799590" y="1236372"/>
            <a:ext cx="10176184" cy="3046988"/>
          </a:xfrm>
          <a:prstGeom prst="rect">
            <a:avLst/>
          </a:prstGeom>
          <a:solidFill>
            <a:schemeClr val="tx2">
              <a:lumMod val="50000"/>
            </a:schemeClr>
          </a:solidFill>
        </p:spPr>
        <p:txBody>
          <a:bodyPr wrap="none" rtlCol="0">
            <a:spAutoFit/>
          </a:bodyPr>
          <a:lstStyle/>
          <a:p>
            <a:pPr marL="342900" indent="-342900" algn="ctr">
              <a:buFont typeface="Wingdings" panose="05000000000000000000" pitchFamily="2" charset="2"/>
              <a:buChar char="v"/>
            </a:pPr>
            <a:r>
              <a:rPr lang="en-US" sz="2400" dirty="0"/>
              <a:t>Visit </a:t>
            </a:r>
            <a:r>
              <a:rPr lang="en-US" sz="2400" dirty="0" smtClean="0">
                <a:hlinkClick r:id="rId3"/>
              </a:rPr>
              <a:t>http://homegrownbooksnyc.com/pages/resources-1</a:t>
            </a:r>
            <a:endParaRPr lang="en-US" sz="2400" dirty="0" smtClean="0"/>
          </a:p>
          <a:p>
            <a:pPr algn="ctr"/>
            <a:r>
              <a:rPr lang="en-US" sz="2400" dirty="0"/>
              <a:t>f</a:t>
            </a:r>
            <a:r>
              <a:rPr lang="en-US" sz="2400" dirty="0" smtClean="0"/>
              <a:t>or great videos on appropriate reading strategies.</a:t>
            </a:r>
          </a:p>
          <a:p>
            <a:pPr algn="ctr"/>
            <a:endParaRPr lang="en-US" sz="2400" dirty="0"/>
          </a:p>
          <a:p>
            <a:pPr marL="342900" indent="-342900" algn="ctr">
              <a:buFont typeface="Wingdings" panose="05000000000000000000" pitchFamily="2" charset="2"/>
              <a:buChar char="v"/>
            </a:pPr>
            <a:r>
              <a:rPr lang="en-US" sz="2400" dirty="0" smtClean="0"/>
              <a:t>Take 10 minutes everyday to snuggle up with your little </a:t>
            </a:r>
            <a:r>
              <a:rPr lang="en-US" sz="2400" dirty="0" smtClean="0"/>
              <a:t>one </a:t>
            </a:r>
            <a:r>
              <a:rPr lang="en-US" sz="2400" dirty="0" smtClean="0"/>
              <a:t>and</a:t>
            </a:r>
          </a:p>
          <a:p>
            <a:pPr algn="ctr"/>
            <a:r>
              <a:rPr lang="en-US" sz="2400" dirty="0" smtClean="0"/>
              <a:t>READ! </a:t>
            </a:r>
            <a:endParaRPr lang="en-US" sz="2400" dirty="0"/>
          </a:p>
          <a:p>
            <a:endParaRPr lang="en-US" sz="2400" dirty="0" smtClean="0"/>
          </a:p>
          <a:p>
            <a:endParaRPr lang="en-US" sz="2400" dirty="0"/>
          </a:p>
          <a:p>
            <a:endParaRPr lang="en-US" sz="2400" dirty="0"/>
          </a:p>
        </p:txBody>
      </p:sp>
    </p:spTree>
    <p:extLst>
      <p:ext uri="{BB962C8B-B14F-4D97-AF65-F5344CB8AC3E}">
        <p14:creationId xmlns:p14="http://schemas.microsoft.com/office/powerpoint/2010/main" val="12907976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Choosing appropriate books</a:t>
            </a:r>
            <a:endParaRPr lang="en-US" dirty="0"/>
          </a:p>
        </p:txBody>
      </p:sp>
      <p:sp>
        <p:nvSpPr>
          <p:cNvPr id="3" name="Content Placeholder 2"/>
          <p:cNvSpPr>
            <a:spLocks noGrp="1"/>
          </p:cNvSpPr>
          <p:nvPr>
            <p:ph sz="half" idx="1"/>
          </p:nvPr>
        </p:nvSpPr>
        <p:spPr/>
        <p:txBody>
          <a:bodyPr/>
          <a:lstStyle/>
          <a:p>
            <a:r>
              <a:rPr lang="en-US" dirty="0" smtClean="0"/>
              <a:t>When reading aloud to your children, select books that are slightly above their independent reading level. This will challenge them to higher levels of thinking. </a:t>
            </a:r>
          </a:p>
          <a:p>
            <a:r>
              <a:rPr lang="en-US" dirty="0" smtClean="0"/>
              <a:t>Also select a variety of different genres. While your child may already have a favorite style, include a variety of fiction and nonfiction books to deepen their learning and expose them to new ideas. </a:t>
            </a:r>
            <a:endParaRPr lang="en-US" dirty="0"/>
          </a:p>
        </p:txBody>
      </p:sp>
      <p:pic>
        <p:nvPicPr>
          <p:cNvPr id="7" name="Content Placeholder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614245" y="2286000"/>
            <a:ext cx="4754562" cy="3413531"/>
          </a:xfrm>
        </p:spPr>
      </p:pic>
      <p:sp>
        <p:nvSpPr>
          <p:cNvPr id="5" name="Rectangle 4"/>
          <p:cNvSpPr/>
          <p:nvPr/>
        </p:nvSpPr>
        <p:spPr>
          <a:xfrm>
            <a:off x="188889" y="6211669"/>
            <a:ext cx="6997521" cy="369332"/>
          </a:xfrm>
          <a:prstGeom prst="rect">
            <a:avLst/>
          </a:prstGeom>
        </p:spPr>
        <p:txBody>
          <a:bodyPr wrap="square">
            <a:spAutoFit/>
          </a:bodyPr>
          <a:lstStyle/>
          <a:p>
            <a:r>
              <a:rPr lang="en-US" dirty="0">
                <a:solidFill>
                  <a:srgbClr val="00B0F0"/>
                </a:solidFill>
              </a:rPr>
              <a:t>http://kidshealth.org/parent/positive/all_reading/right_reads.html#</a:t>
            </a:r>
          </a:p>
        </p:txBody>
      </p:sp>
    </p:spTree>
    <p:extLst>
      <p:ext uri="{BB962C8B-B14F-4D97-AF65-F5344CB8AC3E}">
        <p14:creationId xmlns:p14="http://schemas.microsoft.com/office/powerpoint/2010/main" val="30337629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Concepts of print</a:t>
            </a:r>
            <a:endParaRPr lang="en-US" dirty="0"/>
          </a:p>
        </p:txBody>
      </p:sp>
      <p:sp>
        <p:nvSpPr>
          <p:cNvPr id="3" name="Content Placeholder 2"/>
          <p:cNvSpPr>
            <a:spLocks noGrp="1"/>
          </p:cNvSpPr>
          <p:nvPr>
            <p:ph sz="half" idx="1"/>
          </p:nvPr>
        </p:nvSpPr>
        <p:spPr>
          <a:xfrm>
            <a:off x="958836" y="1631372"/>
            <a:ext cx="4754880" cy="4023360"/>
          </a:xfrm>
        </p:spPr>
        <p:txBody>
          <a:bodyPr>
            <a:normAutofit fontScale="70000" lnSpcReduction="20000"/>
          </a:bodyPr>
          <a:lstStyle/>
          <a:p>
            <a:r>
              <a:rPr lang="en-US" dirty="0" smtClean="0"/>
              <a:t> </a:t>
            </a:r>
          </a:p>
          <a:p>
            <a:pPr marL="0" indent="0">
              <a:buNone/>
            </a:pPr>
            <a:r>
              <a:rPr lang="en-US" dirty="0" smtClean="0"/>
              <a:t>One of the greatest ways to support your child in becoming a skilled reader is to </a:t>
            </a:r>
            <a:r>
              <a:rPr lang="en-US" b="1" dirty="0" smtClean="0"/>
              <a:t>read to your children</a:t>
            </a:r>
            <a:r>
              <a:rPr lang="en-US" dirty="0" smtClean="0"/>
              <a:t> early and often! From the time they are born, spend time reading to them </a:t>
            </a:r>
            <a:r>
              <a:rPr lang="en-US" b="1" dirty="0" smtClean="0"/>
              <a:t>daily</a:t>
            </a:r>
            <a:r>
              <a:rPr lang="en-US" dirty="0" smtClean="0"/>
              <a:t>! This will make a significant difference as they progress into emergent readers. As you read to your child, s/he will develop concepts about print. As they observe you reading, they will learn how to handle the book upright, where the front and the back of the book are, how to read left to right and top to bottom and how to turn the pages as they read. </a:t>
            </a:r>
            <a:r>
              <a:rPr lang="en-US" b="1" dirty="0" smtClean="0"/>
              <a:t>Snuggle up to read</a:t>
            </a:r>
            <a:r>
              <a:rPr lang="en-US" dirty="0" smtClean="0"/>
              <a:t>! The closer your child, the more authentic the experience. As they get older, help them manipulate the book by </a:t>
            </a:r>
            <a:r>
              <a:rPr lang="en-US" b="1" dirty="0" smtClean="0"/>
              <a:t>allowing them to turn the pages</a:t>
            </a:r>
            <a:r>
              <a:rPr lang="en-US" dirty="0" smtClean="0"/>
              <a:t>. It is also very important to </a:t>
            </a:r>
            <a:r>
              <a:rPr lang="en-US" b="1" dirty="0" smtClean="0"/>
              <a:t>slide your finger under the text as you read </a:t>
            </a:r>
            <a:r>
              <a:rPr lang="en-US" dirty="0" smtClean="0"/>
              <a:t>and move from line to line. This will help your child realize print directionality and come to understand that it is the text that portrays the message. </a:t>
            </a:r>
          </a:p>
        </p:txBody>
      </p:sp>
      <p:pic>
        <p:nvPicPr>
          <p:cNvPr id="6" name="Hrq_kzZ7u4o"/>
          <p:cNvPicPr>
            <a:picLocks noGrp="1" noRot="1" noChangeAspect="1"/>
          </p:cNvPicPr>
          <p:nvPr>
            <p:ph sz="half" idx="2"/>
            <a:videoFile r:link="rId1"/>
          </p:nvPr>
        </p:nvPicPr>
        <p:blipFill>
          <a:blip r:embed="rId3"/>
          <a:stretch>
            <a:fillRect/>
          </a:stretch>
        </p:blipFill>
        <p:spPr>
          <a:xfrm>
            <a:off x="6080125" y="1631372"/>
            <a:ext cx="5030484" cy="3636819"/>
          </a:xfrm>
          <a:prstGeom prst="rect">
            <a:avLst/>
          </a:prstGeom>
        </p:spPr>
      </p:pic>
      <p:sp>
        <p:nvSpPr>
          <p:cNvPr id="5" name="Rectangle 4"/>
          <p:cNvSpPr/>
          <p:nvPr/>
        </p:nvSpPr>
        <p:spPr>
          <a:xfrm>
            <a:off x="2783586" y="6187362"/>
            <a:ext cx="6096000" cy="646331"/>
          </a:xfrm>
          <a:prstGeom prst="rect">
            <a:avLst/>
          </a:prstGeom>
        </p:spPr>
        <p:txBody>
          <a:bodyPr>
            <a:spAutoFit/>
          </a:bodyPr>
          <a:lstStyle/>
          <a:p>
            <a:pPr algn="ctr"/>
            <a:r>
              <a:rPr lang="en-US" dirty="0">
                <a:solidFill>
                  <a:srgbClr val="00B0F0"/>
                </a:solidFill>
              </a:rPr>
              <a:t>http://www.education.com/reference/article/concepts-about-print-reading/</a:t>
            </a:r>
          </a:p>
        </p:txBody>
      </p:sp>
      <p:sp>
        <p:nvSpPr>
          <p:cNvPr id="7" name="TextBox 6"/>
          <p:cNvSpPr txBox="1"/>
          <p:nvPr/>
        </p:nvSpPr>
        <p:spPr>
          <a:xfrm>
            <a:off x="5884164" y="5268191"/>
            <a:ext cx="6497676" cy="646331"/>
          </a:xfrm>
          <a:prstGeom prst="rect">
            <a:avLst/>
          </a:prstGeom>
          <a:noFill/>
        </p:spPr>
        <p:txBody>
          <a:bodyPr wrap="none" rtlCol="0">
            <a:spAutoFit/>
          </a:bodyPr>
          <a:lstStyle/>
          <a:p>
            <a:r>
              <a:rPr lang="en-US" dirty="0" smtClean="0">
                <a:solidFill>
                  <a:srgbClr val="FFFF99"/>
                </a:solidFill>
              </a:rPr>
              <a:t>Please note: </a:t>
            </a:r>
            <a:r>
              <a:rPr lang="en-US" dirty="0">
                <a:solidFill>
                  <a:srgbClr val="FFFF99"/>
                </a:solidFill>
              </a:rPr>
              <a:t>Y</a:t>
            </a:r>
            <a:r>
              <a:rPr lang="en-US" dirty="0" smtClean="0">
                <a:solidFill>
                  <a:srgbClr val="FFFF99"/>
                </a:solidFill>
              </a:rPr>
              <a:t>our job is to READ to your child, not test them. Make </a:t>
            </a:r>
          </a:p>
          <a:p>
            <a:r>
              <a:rPr lang="en-US" dirty="0" smtClean="0">
                <a:solidFill>
                  <a:srgbClr val="FFFF99"/>
                </a:solidFill>
              </a:rPr>
              <a:t>reading at home an enjoyable experience for you &amp; your little ones. </a:t>
            </a:r>
            <a:endParaRPr lang="en-US" dirty="0">
              <a:solidFill>
                <a:srgbClr val="FFFF99"/>
              </a:solidFill>
            </a:endParaRPr>
          </a:p>
        </p:txBody>
      </p:sp>
    </p:spTree>
    <p:extLst>
      <p:ext uri="{BB962C8B-B14F-4D97-AF65-F5344CB8AC3E}">
        <p14:creationId xmlns:p14="http://schemas.microsoft.com/office/powerpoint/2010/main" val="370704618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6"/>
                                        </p:tgtEl>
                                      </p:cBhvr>
                                    </p:cmd>
                                  </p:childTnLst>
                                </p:cTn>
                              </p:par>
                            </p:childTnLst>
                          </p:cTn>
                        </p:par>
                      </p:childTnLst>
                    </p:cTn>
                  </p:par>
                </p:childTnLst>
              </p:cTn>
              <p:nextCondLst>
                <p:cond evt="onClick" delay="0">
                  <p:tgtEl>
                    <p:spTgt spid="6"/>
                  </p:tgtEl>
                </p:cond>
              </p:nextCondLst>
            </p:seq>
            <p:video>
              <p:cMediaNode>
                <p:cTn id="7" fill="hold" display="0">
                  <p:stCondLst>
                    <p:cond delay="indefinite"/>
                  </p:stCondLst>
                </p:cTn>
                <p:tgtEl>
                  <p:spTgt spid="6"/>
                </p:tgtEl>
              </p:cMediaNode>
            </p:vide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Concepts of print Activities</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639217" y="997527"/>
            <a:ext cx="6173033" cy="4107873"/>
          </a:xfrm>
        </p:spPr>
      </p:pic>
      <p:sp>
        <p:nvSpPr>
          <p:cNvPr id="4" name="Text Placeholder 3"/>
          <p:cNvSpPr>
            <a:spLocks noGrp="1"/>
          </p:cNvSpPr>
          <p:nvPr>
            <p:ph type="body" sz="half" idx="2"/>
          </p:nvPr>
        </p:nvSpPr>
        <p:spPr>
          <a:xfrm>
            <a:off x="0" y="1839192"/>
            <a:ext cx="4389120" cy="5018808"/>
          </a:xfrm>
        </p:spPr>
        <p:txBody>
          <a:bodyPr>
            <a:normAutofit fontScale="92500" lnSpcReduction="10000"/>
          </a:bodyPr>
          <a:lstStyle/>
          <a:p>
            <a:pPr marL="285750" indent="-285750">
              <a:buFont typeface="Wingdings" panose="05000000000000000000" pitchFamily="2" charset="2"/>
              <a:buChar char="q"/>
            </a:pPr>
            <a:r>
              <a:rPr lang="en-US" dirty="0" smtClean="0"/>
              <a:t>Have a family message board. Write messages about events of the day and read them to your child. </a:t>
            </a:r>
          </a:p>
          <a:p>
            <a:pPr marL="285750" indent="-285750">
              <a:buFont typeface="Wingdings" panose="05000000000000000000" pitchFamily="2" charset="2"/>
              <a:buChar char="q"/>
            </a:pPr>
            <a:r>
              <a:rPr lang="en-US" dirty="0" smtClean="0"/>
              <a:t>Create lists together so s/he can see you begin writing at the left and write from the top to the bottom of the page. Read each word slowly as you write. </a:t>
            </a:r>
          </a:p>
          <a:p>
            <a:pPr marL="285750" indent="-285750">
              <a:buFont typeface="Wingdings" panose="05000000000000000000" pitchFamily="2" charset="2"/>
              <a:buChar char="q"/>
            </a:pPr>
            <a:r>
              <a:rPr lang="en-US" dirty="0" smtClean="0"/>
              <a:t>Write letters to loved ones together. Let them dictate as you write. Then read them together.</a:t>
            </a:r>
          </a:p>
          <a:p>
            <a:pPr marL="285750" indent="-285750">
              <a:buFont typeface="Wingdings" panose="05000000000000000000" pitchFamily="2" charset="2"/>
              <a:buChar char="q"/>
            </a:pPr>
            <a:r>
              <a:rPr lang="en-US" dirty="0" smtClean="0"/>
              <a:t>Make a book together. Allow them to dictate the story as you write. Then have them illustrate the pages! </a:t>
            </a:r>
          </a:p>
          <a:p>
            <a:pPr marL="742950" lvl="1" indent="-285750">
              <a:buFont typeface="Wingdings" panose="05000000000000000000" pitchFamily="2" charset="2"/>
              <a:buChar char="q"/>
            </a:pPr>
            <a:r>
              <a:rPr lang="en-US" dirty="0" smtClean="0"/>
              <a:t>Download the app “Little Bird Tales” to create your own books on an iPad, tablet or smart phone. </a:t>
            </a:r>
          </a:p>
          <a:p>
            <a:pPr marL="285750" indent="-285750">
              <a:buFont typeface="Wingdings" panose="05000000000000000000" pitchFamily="2" charset="2"/>
              <a:buChar char="q"/>
            </a:pPr>
            <a:r>
              <a:rPr lang="en-US" dirty="0" smtClean="0"/>
              <a:t>Together write words to wordless books such as </a:t>
            </a:r>
            <a:r>
              <a:rPr lang="en-US" i="1" dirty="0" smtClean="0"/>
              <a:t>Rosie's </a:t>
            </a:r>
            <a:r>
              <a:rPr lang="en-US" i="1" dirty="0"/>
              <a:t>Walk </a:t>
            </a:r>
            <a:r>
              <a:rPr lang="en-US" dirty="0"/>
              <a:t>by Pat Hutchins, </a:t>
            </a:r>
            <a:r>
              <a:rPr lang="en-US" i="1" dirty="0"/>
              <a:t>The Great Cat Chase</a:t>
            </a:r>
            <a:r>
              <a:rPr lang="en-US" dirty="0"/>
              <a:t> by Mercer Mayer, or</a:t>
            </a:r>
            <a:r>
              <a:rPr lang="en-US" i="1" dirty="0"/>
              <a:t> Peter </a:t>
            </a:r>
            <a:r>
              <a:rPr lang="en-US" i="1" dirty="0" err="1"/>
              <a:t>Spier's</a:t>
            </a:r>
            <a:r>
              <a:rPr lang="en-US" i="1" dirty="0"/>
              <a:t> Rain</a:t>
            </a:r>
            <a:r>
              <a:rPr lang="en-US" dirty="0"/>
              <a:t> by Peter </a:t>
            </a:r>
            <a:r>
              <a:rPr lang="en-US" dirty="0" err="1" smtClean="0"/>
              <a:t>Spier</a:t>
            </a:r>
            <a:r>
              <a:rPr lang="en-US" dirty="0" smtClean="0"/>
              <a:t>. </a:t>
            </a:r>
          </a:p>
          <a:p>
            <a:pPr marL="285750" indent="-285750">
              <a:buFont typeface="Wingdings" panose="05000000000000000000" pitchFamily="2" charset="2"/>
              <a:buChar char="q"/>
            </a:pPr>
            <a:endParaRPr lang="en-US" dirty="0" smtClean="0"/>
          </a:p>
          <a:p>
            <a:pPr marL="285750" indent="-285750">
              <a:buFont typeface="Wingdings" panose="05000000000000000000" pitchFamily="2" charset="2"/>
              <a:buChar char="q"/>
            </a:pPr>
            <a:endParaRPr lang="en-US" dirty="0"/>
          </a:p>
        </p:txBody>
      </p:sp>
      <p:sp>
        <p:nvSpPr>
          <p:cNvPr id="6" name="Rectangle 5"/>
          <p:cNvSpPr/>
          <p:nvPr/>
        </p:nvSpPr>
        <p:spPr>
          <a:xfrm>
            <a:off x="4878153" y="5105400"/>
            <a:ext cx="5981061" cy="369332"/>
          </a:xfrm>
          <a:prstGeom prst="rect">
            <a:avLst/>
          </a:prstGeom>
        </p:spPr>
        <p:txBody>
          <a:bodyPr wrap="none">
            <a:spAutoFit/>
          </a:bodyPr>
          <a:lstStyle/>
          <a:p>
            <a:r>
              <a:rPr lang="en-US" dirty="0"/>
              <a:t>http://ccberkshire.org/2013/09/parent-child-home-program/</a:t>
            </a:r>
          </a:p>
        </p:txBody>
      </p:sp>
      <p:sp>
        <p:nvSpPr>
          <p:cNvPr id="7" name="Rectangle 6"/>
          <p:cNvSpPr/>
          <p:nvPr/>
        </p:nvSpPr>
        <p:spPr>
          <a:xfrm>
            <a:off x="5773719" y="5963335"/>
            <a:ext cx="6096000" cy="646331"/>
          </a:xfrm>
          <a:prstGeom prst="rect">
            <a:avLst/>
          </a:prstGeom>
        </p:spPr>
        <p:txBody>
          <a:bodyPr>
            <a:spAutoFit/>
          </a:bodyPr>
          <a:lstStyle/>
          <a:p>
            <a:r>
              <a:rPr lang="en-US" dirty="0">
                <a:solidFill>
                  <a:srgbClr val="00B0F0"/>
                </a:solidFill>
              </a:rPr>
              <a:t>http://www.education.com/reference/article/concepts-about-print-reading/</a:t>
            </a:r>
          </a:p>
        </p:txBody>
      </p:sp>
    </p:spTree>
    <p:extLst>
      <p:ext uri="{BB962C8B-B14F-4D97-AF65-F5344CB8AC3E}">
        <p14:creationId xmlns:p14="http://schemas.microsoft.com/office/powerpoint/2010/main" val="19604681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Repeated Readings </a:t>
            </a:r>
            <a:endParaRPr lang="en-US" dirty="0"/>
          </a:p>
        </p:txBody>
      </p:sp>
      <p:sp>
        <p:nvSpPr>
          <p:cNvPr id="3" name="Content Placeholder 2"/>
          <p:cNvSpPr>
            <a:spLocks noGrp="1"/>
          </p:cNvSpPr>
          <p:nvPr>
            <p:ph sz="half" idx="1"/>
          </p:nvPr>
        </p:nvSpPr>
        <p:spPr/>
        <p:txBody>
          <a:bodyPr>
            <a:normAutofit fontScale="92500" lnSpcReduction="20000"/>
          </a:bodyPr>
          <a:lstStyle/>
          <a:p>
            <a:r>
              <a:rPr lang="en-US" dirty="0" smtClean="0"/>
              <a:t>Most children have a favorite book that they always want to read. I know it can seem redundant as a parent reading the same story every night but repeating readings of the same book often does have many benefits for your young readers. </a:t>
            </a:r>
            <a:r>
              <a:rPr lang="en-US" dirty="0"/>
              <a:t>H</a:t>
            </a:r>
            <a:r>
              <a:rPr lang="en-US" dirty="0" smtClean="0"/>
              <a:t>earing the same story read multiple times helps improve their fluency and comprehension. The more they hear their favorite stories, the better they will begin to understand the meaning of the text. Once your child begins to read on his/her own, repeated readings of the same text will also improve their reading fluency. </a:t>
            </a:r>
            <a:endParaRPr lang="en-US" dirty="0"/>
          </a:p>
        </p:txBody>
      </p:sp>
      <p:pic>
        <p:nvPicPr>
          <p:cNvPr id="7" name="HNXxJIhVALI"/>
          <p:cNvPicPr>
            <a:picLocks noGrp="1" noRot="1" noChangeAspect="1"/>
          </p:cNvPicPr>
          <p:nvPr>
            <p:ph sz="half" idx="2"/>
            <a:videoFile r:link="rId1"/>
          </p:nvPr>
        </p:nvPicPr>
        <p:blipFill>
          <a:blip r:embed="rId3"/>
          <a:stretch>
            <a:fillRect/>
          </a:stretch>
        </p:blipFill>
        <p:spPr>
          <a:xfrm>
            <a:off x="6221793" y="2547458"/>
            <a:ext cx="5566421" cy="3131112"/>
          </a:xfrm>
          <a:prstGeom prst="rect">
            <a:avLst/>
          </a:prstGeom>
        </p:spPr>
      </p:pic>
      <p:sp>
        <p:nvSpPr>
          <p:cNvPr id="8" name="Rectangle 7"/>
          <p:cNvSpPr/>
          <p:nvPr/>
        </p:nvSpPr>
        <p:spPr>
          <a:xfrm>
            <a:off x="5947887" y="5956530"/>
            <a:ext cx="4796313" cy="369332"/>
          </a:xfrm>
          <a:prstGeom prst="rect">
            <a:avLst/>
          </a:prstGeom>
        </p:spPr>
        <p:txBody>
          <a:bodyPr wrap="none">
            <a:spAutoFit/>
          </a:bodyPr>
          <a:lstStyle/>
          <a:p>
            <a:r>
              <a:rPr lang="en-US" dirty="0">
                <a:solidFill>
                  <a:srgbClr val="00B0F0"/>
                </a:solidFill>
              </a:rPr>
              <a:t>http://nichcy.org/research/summaries/abstract55</a:t>
            </a:r>
          </a:p>
        </p:txBody>
      </p:sp>
    </p:spTree>
    <p:extLst>
      <p:ext uri="{BB962C8B-B14F-4D97-AF65-F5344CB8AC3E}">
        <p14:creationId xmlns:p14="http://schemas.microsoft.com/office/powerpoint/2010/main" val="66753500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7"/>
                                        </p:tgtEl>
                                      </p:cBhvr>
                                    </p:cmd>
                                  </p:childTnLst>
                                </p:cTn>
                              </p:par>
                            </p:childTnLst>
                          </p:cTn>
                        </p:par>
                      </p:childTnLst>
                    </p:cTn>
                  </p:par>
                </p:childTnLst>
              </p:cTn>
              <p:nextCondLst>
                <p:cond evt="onClick" delay="0">
                  <p:tgtEl>
                    <p:spTgt spid="7"/>
                  </p:tgtEl>
                </p:cond>
              </p:nextCondLst>
            </p:seq>
            <p:video>
              <p:cMediaNode>
                <p:cTn id="7" fill="hold" display="0">
                  <p:stCondLst>
                    <p:cond delay="indefinite"/>
                  </p:stCondLst>
                </p:cTn>
                <p:tgtEl>
                  <p:spTgt spid="7"/>
                </p:tgtEl>
              </p:cMediaNode>
            </p:vide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Read Poetry to improve fluency </a:t>
            </a:r>
            <a:endParaRPr lang="en-US" dirty="0"/>
          </a:p>
        </p:txBody>
      </p:sp>
      <p:sp>
        <p:nvSpPr>
          <p:cNvPr id="3" name="Content Placeholder 2"/>
          <p:cNvSpPr>
            <a:spLocks noGrp="1"/>
          </p:cNvSpPr>
          <p:nvPr>
            <p:ph sz="half" idx="1"/>
          </p:nvPr>
        </p:nvSpPr>
        <p:spPr>
          <a:xfrm>
            <a:off x="1024128" y="2116297"/>
            <a:ext cx="4754880" cy="5164281"/>
          </a:xfrm>
        </p:spPr>
        <p:txBody>
          <a:bodyPr>
            <a:normAutofit fontScale="92500" lnSpcReduction="20000"/>
          </a:bodyPr>
          <a:lstStyle/>
          <a:p>
            <a:pPr marL="0" indent="0">
              <a:buNone/>
            </a:pPr>
            <a:r>
              <a:rPr lang="en-US" dirty="0" smtClean="0"/>
              <a:t>Reading poetry will help your beginner reading improve his/her fluency. The fluidity and expression found in the writing style of poems naturally lends itself to be read in a similar way. </a:t>
            </a:r>
          </a:p>
          <a:p>
            <a:pPr marL="0" indent="0">
              <a:buNone/>
            </a:pPr>
            <a:r>
              <a:rPr lang="en-US" dirty="0" smtClean="0"/>
              <a:t>To best use poetry at home, begin by reading the poem to the child. Remember to model fluent and expressive reading. They will often mimic the poem as they heard it read. </a:t>
            </a:r>
          </a:p>
          <a:p>
            <a:pPr marL="0" indent="0">
              <a:buNone/>
            </a:pPr>
            <a:r>
              <a:rPr lang="en-US" dirty="0" smtClean="0"/>
              <a:t>Read the same poem every night until you child as mastered it. </a:t>
            </a:r>
          </a:p>
          <a:p>
            <a:pPr marL="0" indent="0">
              <a:buNone/>
            </a:pPr>
            <a:endParaRPr lang="en-US" dirty="0" smtClean="0"/>
          </a:p>
          <a:p>
            <a:pPr marL="0" indent="0">
              <a:buNone/>
            </a:pPr>
            <a:endParaRPr lang="en-US" i="1" dirty="0">
              <a:hlinkClick r:id="rId2"/>
            </a:endParaRPr>
          </a:p>
          <a:p>
            <a:endParaRPr lang="en-US" i="1" dirty="0" smtClean="0">
              <a:hlinkClick r:id="rId2"/>
            </a:endParaRPr>
          </a:p>
          <a:p>
            <a:endParaRPr lang="en-US" i="1" dirty="0">
              <a:hlinkClick r:id="rId2"/>
            </a:endParaRPr>
          </a:p>
          <a:p>
            <a:endParaRPr lang="en-US" i="1" dirty="0" smtClean="0">
              <a:hlinkClick r:id="rId2"/>
            </a:endParaRPr>
          </a:p>
          <a:p>
            <a:endParaRPr lang="en-US" i="1" dirty="0" smtClean="0">
              <a:hlinkClick r:id="rId2"/>
            </a:endParaRPr>
          </a:p>
          <a:p>
            <a:pPr marL="0" indent="0">
              <a:buNone/>
            </a:pPr>
            <a:endParaRPr lang="en-US" dirty="0">
              <a:hlinkClick r:id="rId2"/>
            </a:endParaRPr>
          </a:p>
        </p:txBody>
      </p:sp>
      <p:sp>
        <p:nvSpPr>
          <p:cNvPr id="4" name="Content Placeholder 3"/>
          <p:cNvSpPr>
            <a:spLocks noGrp="1"/>
          </p:cNvSpPr>
          <p:nvPr>
            <p:ph sz="half" idx="2"/>
          </p:nvPr>
        </p:nvSpPr>
        <p:spPr>
          <a:xfrm>
            <a:off x="5989320" y="1589809"/>
            <a:ext cx="4754880" cy="5164281"/>
          </a:xfrm>
        </p:spPr>
        <p:txBody>
          <a:bodyPr>
            <a:normAutofit fontScale="92500" lnSpcReduction="20000"/>
          </a:bodyPr>
          <a:lstStyle/>
          <a:p>
            <a:pPr marL="0" indent="0">
              <a:buNone/>
            </a:pPr>
            <a:endParaRPr lang="en-US" dirty="0" smtClean="0"/>
          </a:p>
          <a:p>
            <a:pPr marL="0" indent="0">
              <a:buNone/>
            </a:pPr>
            <a:r>
              <a:rPr lang="en-US" dirty="0" smtClean="0"/>
              <a:t>Also consider playing books/poetry readings on tape so that your child can hear a reader reading with great expression and fluency. This is an excellent way to model reading as children will naturally mimic how they heard the story read. </a:t>
            </a:r>
          </a:p>
          <a:p>
            <a:pPr marL="0" indent="0">
              <a:buNone/>
            </a:pPr>
            <a:r>
              <a:rPr lang="en-US" dirty="0" smtClean="0"/>
              <a:t>While books on tape are great resources for busy parents, remember that it is still important to read daily to your children. </a:t>
            </a:r>
            <a:r>
              <a:rPr lang="en-US" dirty="0" smtClean="0">
                <a:sym typeface="Wingdings" panose="05000000000000000000" pitchFamily="2" charset="2"/>
              </a:rPr>
              <a:t> </a:t>
            </a:r>
            <a:endParaRPr lang="en-US" dirty="0"/>
          </a:p>
          <a:p>
            <a:pPr marL="0" indent="0">
              <a:buNone/>
            </a:pPr>
            <a:r>
              <a:rPr lang="en-US" dirty="0" smtClean="0"/>
              <a:t>A </a:t>
            </a:r>
            <a:r>
              <a:rPr lang="en-US" dirty="0"/>
              <a:t>great book for children’s poetry: </a:t>
            </a:r>
          </a:p>
          <a:p>
            <a:pPr marL="0" indent="0">
              <a:buNone/>
            </a:pPr>
            <a:r>
              <a:rPr lang="en-US" dirty="0"/>
              <a:t>“Sing a Song of Popcorn: Every Child’s Book of Poems”, selected by Beatrice Schenk de </a:t>
            </a:r>
            <a:r>
              <a:rPr lang="en-US" dirty="0" err="1"/>
              <a:t>Regniers</a:t>
            </a:r>
            <a:r>
              <a:rPr lang="en-US" dirty="0"/>
              <a:t>, Eva Moore, Mary M. White, and Jan Carr (Scholastic, 1988). </a:t>
            </a:r>
          </a:p>
          <a:p>
            <a:endParaRPr lang="en-US" dirty="0"/>
          </a:p>
        </p:txBody>
      </p:sp>
      <p:sp>
        <p:nvSpPr>
          <p:cNvPr id="5" name="Rectangle 4"/>
          <p:cNvSpPr/>
          <p:nvPr/>
        </p:nvSpPr>
        <p:spPr>
          <a:xfrm>
            <a:off x="4856104" y="6200092"/>
            <a:ext cx="8358389" cy="646331"/>
          </a:xfrm>
          <a:prstGeom prst="rect">
            <a:avLst/>
          </a:prstGeom>
        </p:spPr>
        <p:txBody>
          <a:bodyPr wrap="square">
            <a:spAutoFit/>
          </a:bodyPr>
          <a:lstStyle/>
          <a:p>
            <a:r>
              <a:rPr lang="en-US" dirty="0">
                <a:solidFill>
                  <a:srgbClr val="00B0F0"/>
                </a:solidFill>
                <a:hlinkClick r:id="rId3"/>
              </a:rPr>
              <a:t>http://www.readingfirst.virginia.edu/prof_dev/fluency</a:t>
            </a:r>
            <a:r>
              <a:rPr lang="en-US" dirty="0" smtClean="0">
                <a:solidFill>
                  <a:srgbClr val="00B0F0"/>
                </a:solidFill>
                <a:hlinkClick r:id="rId3"/>
              </a:rPr>
              <a:t>/</a:t>
            </a:r>
            <a:endParaRPr lang="en-US" dirty="0" smtClean="0">
              <a:solidFill>
                <a:srgbClr val="00B0F0"/>
              </a:solidFill>
            </a:endParaRPr>
          </a:p>
          <a:p>
            <a:r>
              <a:rPr lang="en-US" dirty="0" smtClean="0">
                <a:solidFill>
                  <a:srgbClr val="00B0F0"/>
                </a:solidFill>
              </a:rPr>
              <a:t>section3.html#poetry</a:t>
            </a:r>
            <a:endParaRPr lang="en-US" dirty="0">
              <a:solidFill>
                <a:srgbClr val="00B0F0"/>
              </a:solidFill>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6291" y="5615189"/>
            <a:ext cx="4380095" cy="954235"/>
          </a:xfrm>
          <a:prstGeom prst="rect">
            <a:avLst/>
          </a:prstGeom>
        </p:spPr>
      </p:pic>
    </p:spTree>
    <p:extLst>
      <p:ext uri="{BB962C8B-B14F-4D97-AF65-F5344CB8AC3E}">
        <p14:creationId xmlns:p14="http://schemas.microsoft.com/office/powerpoint/2010/main" val="6087467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t>Allow them to retell stories in their own words</a:t>
            </a:r>
            <a:endParaRPr lang="en-US" sz="4400" dirty="0"/>
          </a:p>
        </p:txBody>
      </p:sp>
      <p:sp>
        <p:nvSpPr>
          <p:cNvPr id="3" name="Content Placeholder 2"/>
          <p:cNvSpPr>
            <a:spLocks noGrp="1"/>
          </p:cNvSpPr>
          <p:nvPr>
            <p:ph sz="half" idx="1"/>
          </p:nvPr>
        </p:nvSpPr>
        <p:spPr/>
        <p:txBody>
          <a:bodyPr>
            <a:normAutofit/>
          </a:bodyPr>
          <a:lstStyle/>
          <a:p>
            <a:r>
              <a:rPr lang="en-US" dirty="0" smtClean="0"/>
              <a:t>Allow your children to retell stories based on memory and illustrations. It is okay that they are not reading the actual words when they are first beginning to read. Allow them to be creative and tell their own story. </a:t>
            </a:r>
            <a:endParaRPr lang="en-US" dirty="0"/>
          </a:p>
          <a:p>
            <a:r>
              <a:rPr lang="en-US" dirty="0" smtClean="0"/>
              <a:t>It is best if you notice them pointing to the words as they read as this proves that they understand concepts of print.</a:t>
            </a:r>
          </a:p>
        </p:txBody>
      </p:sp>
      <p:sp>
        <p:nvSpPr>
          <p:cNvPr id="4" name="Content Placeholder 3"/>
          <p:cNvSpPr>
            <a:spLocks noGrp="1"/>
          </p:cNvSpPr>
          <p:nvPr>
            <p:ph sz="half" idx="2"/>
          </p:nvPr>
        </p:nvSpPr>
        <p:spPr/>
        <p:txBody>
          <a:bodyPr>
            <a:normAutofit/>
          </a:bodyPr>
          <a:lstStyle/>
          <a:p>
            <a:pPr marL="0" indent="0">
              <a:buNone/>
            </a:pPr>
            <a:r>
              <a:rPr lang="en-US" dirty="0" smtClean="0"/>
              <a:t>Other skills </a:t>
            </a:r>
            <a:r>
              <a:rPr lang="en-US" dirty="0"/>
              <a:t>improved by retelling stories:</a:t>
            </a:r>
          </a:p>
          <a:p>
            <a:pPr>
              <a:buFont typeface="Arial" panose="020B0604020202020204" pitchFamily="34" charset="0"/>
              <a:buChar char="•"/>
            </a:pPr>
            <a:r>
              <a:rPr lang="en-US" dirty="0"/>
              <a:t> Reading comprehension</a:t>
            </a:r>
          </a:p>
          <a:p>
            <a:pPr>
              <a:buFont typeface="Arial" panose="020B0604020202020204" pitchFamily="34" charset="0"/>
              <a:buChar char="•"/>
            </a:pPr>
            <a:r>
              <a:rPr lang="en-US" dirty="0"/>
              <a:t>Vocabulary </a:t>
            </a:r>
          </a:p>
          <a:p>
            <a:pPr>
              <a:buFont typeface="Arial" panose="020B0604020202020204" pitchFamily="34" charset="0"/>
              <a:buChar char="•"/>
            </a:pPr>
            <a:r>
              <a:rPr lang="en-US" dirty="0"/>
              <a:t>Making inferences</a:t>
            </a:r>
          </a:p>
          <a:p>
            <a:pPr>
              <a:buFont typeface="Arial" panose="020B0604020202020204" pitchFamily="34" charset="0"/>
              <a:buChar char="•"/>
            </a:pPr>
            <a:r>
              <a:rPr lang="en-US" dirty="0"/>
              <a:t>Knowledge of story structure</a:t>
            </a:r>
          </a:p>
          <a:p>
            <a:pPr>
              <a:buFont typeface="Arial" panose="020B0604020202020204" pitchFamily="34" charset="0"/>
              <a:buChar char="•"/>
            </a:pPr>
            <a:r>
              <a:rPr lang="en-US" dirty="0"/>
              <a:t>Understanding the main message/overall theme</a:t>
            </a:r>
          </a:p>
          <a:p>
            <a:endParaRPr lang="en-US" dirty="0"/>
          </a:p>
        </p:txBody>
      </p:sp>
      <p:sp>
        <p:nvSpPr>
          <p:cNvPr id="5" name="Rectangle 4"/>
          <p:cNvSpPr/>
          <p:nvPr/>
        </p:nvSpPr>
        <p:spPr>
          <a:xfrm>
            <a:off x="2721920" y="6099064"/>
            <a:ext cx="6114174" cy="369332"/>
          </a:xfrm>
          <a:prstGeom prst="rect">
            <a:avLst/>
          </a:prstGeom>
        </p:spPr>
        <p:txBody>
          <a:bodyPr wrap="none">
            <a:spAutoFit/>
          </a:bodyPr>
          <a:lstStyle/>
          <a:p>
            <a:pPr algn="ctr"/>
            <a:r>
              <a:rPr lang="en-US" dirty="0">
                <a:solidFill>
                  <a:srgbClr val="00B0F0"/>
                </a:solidFill>
              </a:rPr>
              <a:t>http://www.factsinaction.org/classroom/cljul03.htm</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22995" y="4198513"/>
            <a:ext cx="1908195" cy="2519070"/>
          </a:xfrm>
          <a:prstGeom prst="rect">
            <a:avLst/>
          </a:prstGeom>
        </p:spPr>
      </p:pic>
    </p:spTree>
    <p:extLst>
      <p:ext uri="{BB962C8B-B14F-4D97-AF65-F5344CB8AC3E}">
        <p14:creationId xmlns:p14="http://schemas.microsoft.com/office/powerpoint/2010/main" val="3616831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Read aloud? </a:t>
            </a:r>
            <a:endParaRPr lang="en-US" dirty="0"/>
          </a:p>
        </p:txBody>
      </p:sp>
      <p:sp>
        <p:nvSpPr>
          <p:cNvPr id="3" name="Content Placeholder 2"/>
          <p:cNvSpPr>
            <a:spLocks noGrp="1"/>
          </p:cNvSpPr>
          <p:nvPr>
            <p:ph idx="1"/>
          </p:nvPr>
        </p:nvSpPr>
        <p:spPr/>
        <p:txBody>
          <a:bodyPr/>
          <a:lstStyle/>
          <a:p>
            <a:r>
              <a:rPr lang="en-US" dirty="0" smtClean="0"/>
              <a:t>1. To share a loving, educational experience together. </a:t>
            </a:r>
          </a:p>
          <a:p>
            <a:r>
              <a:rPr lang="en-US" dirty="0" smtClean="0"/>
              <a:t>2. To model good reading habits and behaviors. </a:t>
            </a:r>
          </a:p>
          <a:p>
            <a:r>
              <a:rPr lang="en-US" dirty="0"/>
              <a:t>3</a:t>
            </a:r>
            <a:r>
              <a:rPr lang="en-US" dirty="0" smtClean="0"/>
              <a:t>. To help prepare your child to be successful readers.  </a:t>
            </a:r>
          </a:p>
          <a:p>
            <a:r>
              <a:rPr lang="en-US" dirty="0" smtClean="0"/>
              <a:t>4. To prove that you value reading. </a:t>
            </a:r>
          </a:p>
          <a:p>
            <a:r>
              <a:rPr lang="en-US" dirty="0" smtClean="0"/>
              <a:t>5. To help your child develop positive feelings associated </a:t>
            </a:r>
          </a:p>
          <a:p>
            <a:r>
              <a:rPr lang="en-US" dirty="0" smtClean="0"/>
              <a:t>with reading so they will become life-long reading lovers! </a:t>
            </a:r>
            <a:endParaRPr lang="en-US" dirty="0"/>
          </a:p>
        </p:txBody>
      </p:sp>
      <p:pic>
        <p:nvPicPr>
          <p:cNvPr id="4" name="Picture 3"/>
          <p:cNvPicPr>
            <a:picLocks noChangeAspect="1"/>
          </p:cNvPicPr>
          <p:nvPr/>
        </p:nvPicPr>
        <p:blipFill>
          <a:blip r:embed="rId2"/>
          <a:stretch>
            <a:fillRect/>
          </a:stretch>
        </p:blipFill>
        <p:spPr>
          <a:xfrm>
            <a:off x="8688946" y="0"/>
            <a:ext cx="3503054" cy="3503054"/>
          </a:xfrm>
          <a:prstGeom prst="rect">
            <a:avLst/>
          </a:prstGeom>
        </p:spPr>
      </p:pic>
    </p:spTree>
    <p:extLst>
      <p:ext uri="{BB962C8B-B14F-4D97-AF65-F5344CB8AC3E}">
        <p14:creationId xmlns:p14="http://schemas.microsoft.com/office/powerpoint/2010/main" val="282258940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10 read aloud commandments </a:t>
            </a:r>
            <a:r>
              <a:rPr lang="en-US" sz="2400" dirty="0" smtClean="0"/>
              <a:t>from: </a:t>
            </a:r>
            <a:r>
              <a:rPr lang="en-US" sz="2400" dirty="0" err="1" smtClean="0"/>
              <a:t>mem</a:t>
            </a:r>
            <a:r>
              <a:rPr lang="en-US" sz="2400" dirty="0" smtClean="0"/>
              <a:t> fox</a:t>
            </a:r>
            <a:endParaRPr lang="en-US" sz="2400" dirty="0"/>
          </a:p>
        </p:txBody>
      </p:sp>
      <p:sp>
        <p:nvSpPr>
          <p:cNvPr id="3" name="Content Placeholder 2"/>
          <p:cNvSpPr>
            <a:spLocks noGrp="1"/>
          </p:cNvSpPr>
          <p:nvPr>
            <p:ph idx="1"/>
          </p:nvPr>
        </p:nvSpPr>
        <p:spPr>
          <a:xfrm>
            <a:off x="930610" y="1943100"/>
            <a:ext cx="9720073" cy="4023360"/>
          </a:xfrm>
        </p:spPr>
        <p:txBody>
          <a:bodyPr>
            <a:normAutofit fontScale="55000" lnSpcReduction="20000"/>
          </a:bodyPr>
          <a:lstStyle/>
          <a:p>
            <a:pPr>
              <a:buFont typeface="+mj-lt"/>
              <a:buAutoNum type="arabicPeriod"/>
            </a:pPr>
            <a:r>
              <a:rPr lang="en-US" dirty="0"/>
              <a:t>Spend at least ten wildly happy minutes every single day reading aloud. From birth!</a:t>
            </a:r>
          </a:p>
          <a:p>
            <a:pPr>
              <a:buFont typeface="+mj-lt"/>
              <a:buAutoNum type="arabicPeriod"/>
            </a:pPr>
            <a:r>
              <a:rPr lang="en-US" dirty="0"/>
              <a:t>Read at least three stories a day: it may be the same story three times. Children need to hear a thousand stories before they can begin to learn to read. Or the same story a thousand times!</a:t>
            </a:r>
          </a:p>
          <a:p>
            <a:pPr>
              <a:buFont typeface="+mj-lt"/>
              <a:buAutoNum type="arabicPeriod"/>
            </a:pPr>
            <a:r>
              <a:rPr lang="en-US" dirty="0"/>
              <a:t>Read aloud with animation. Listen to your own voice and don’t be dull, or flat, or boring. Hang loose and be loud, have fun and laugh a lot.</a:t>
            </a:r>
          </a:p>
          <a:p>
            <a:pPr>
              <a:buFont typeface="+mj-lt"/>
              <a:buAutoNum type="arabicPeriod"/>
            </a:pPr>
            <a:r>
              <a:rPr lang="en-US" dirty="0"/>
              <a:t>Read with joy and enjoyment: real enjoyment for yourself and great joy for the listeners</a:t>
            </a:r>
          </a:p>
          <a:p>
            <a:pPr>
              <a:buFont typeface="+mj-lt"/>
              <a:buAutoNum type="arabicPeriod"/>
            </a:pPr>
            <a:r>
              <a:rPr lang="en-US" dirty="0"/>
              <a:t>Read the stories that your child loves, over and over, and over again, and always read in the same ‘tune’ for each book: i.e. with the same intonations and volume and speed, on each page, each time.</a:t>
            </a:r>
          </a:p>
          <a:p>
            <a:pPr>
              <a:buFont typeface="+mj-lt"/>
              <a:buAutoNum type="arabicPeriod"/>
            </a:pPr>
            <a:r>
              <a:rPr lang="en-US" dirty="0"/>
              <a:t>Let children hear lots of language by talking to them constantly about the pictures, or anything else connected to the book; or sing any old song that you can remember; or say nursery rhymes in a bouncy way; or be noisy together doing clapping games</a:t>
            </a:r>
          </a:p>
          <a:p>
            <a:pPr>
              <a:buFont typeface="+mj-lt"/>
              <a:buAutoNum type="arabicPeriod"/>
            </a:pPr>
            <a:r>
              <a:rPr lang="en-US" dirty="0"/>
              <a:t>Look for rhyme, rhythm or repetition in books for young children, and make sure the books are really short.</a:t>
            </a:r>
          </a:p>
          <a:p>
            <a:pPr>
              <a:buFont typeface="+mj-lt"/>
              <a:buAutoNum type="arabicPeriod"/>
            </a:pPr>
            <a:r>
              <a:rPr lang="en-US" dirty="0"/>
              <a:t>Play games with the things that you and the child can see on the page, such as letting kids finish rhymes, and finding the letters that start the child’s name and yours, remembering that it’s never work, it’s always a fabulous game.</a:t>
            </a:r>
          </a:p>
          <a:p>
            <a:pPr>
              <a:buFont typeface="+mj-lt"/>
              <a:buAutoNum type="arabicPeriod"/>
            </a:pPr>
            <a:r>
              <a:rPr lang="en-US" dirty="0"/>
              <a:t>Never ever teach reading, or get tense around books.</a:t>
            </a:r>
          </a:p>
          <a:p>
            <a:pPr>
              <a:buFont typeface="+mj-lt"/>
              <a:buAutoNum type="arabicPeriod"/>
            </a:pPr>
            <a:r>
              <a:rPr lang="en-US" dirty="0"/>
              <a:t>Please read aloud every day because you just adore being with your child, not because it’s the right thing to do.</a:t>
            </a:r>
          </a:p>
          <a:p>
            <a:endParaRPr lang="en-US" dirty="0"/>
          </a:p>
        </p:txBody>
      </p:sp>
      <p:sp>
        <p:nvSpPr>
          <p:cNvPr id="4" name="Rectangle 3"/>
          <p:cNvSpPr/>
          <p:nvPr/>
        </p:nvSpPr>
        <p:spPr>
          <a:xfrm>
            <a:off x="2130138" y="6295844"/>
            <a:ext cx="7720444" cy="369332"/>
          </a:xfrm>
          <a:prstGeom prst="rect">
            <a:avLst/>
          </a:prstGeom>
        </p:spPr>
        <p:txBody>
          <a:bodyPr wrap="square">
            <a:spAutoFit/>
          </a:bodyPr>
          <a:lstStyle/>
          <a:p>
            <a:r>
              <a:rPr lang="en-US" dirty="0">
                <a:solidFill>
                  <a:srgbClr val="00B0F0"/>
                </a:solidFill>
              </a:rPr>
              <a:t>http://</a:t>
            </a:r>
            <a:r>
              <a:rPr lang="en-US" dirty="0" smtClean="0">
                <a:solidFill>
                  <a:srgbClr val="00B0F0"/>
                </a:solidFill>
              </a:rPr>
              <a:t>memfox.com/for-parents/for-parents-ten-read-aloud-commandments</a:t>
            </a:r>
            <a:r>
              <a:rPr lang="en-US" dirty="0">
                <a:solidFill>
                  <a:srgbClr val="00B0F0"/>
                </a:solidFill>
              </a:rPr>
              <a:t>/</a:t>
            </a:r>
          </a:p>
        </p:txBody>
      </p:sp>
    </p:spTree>
    <p:extLst>
      <p:ext uri="{BB962C8B-B14F-4D97-AF65-F5344CB8AC3E}">
        <p14:creationId xmlns:p14="http://schemas.microsoft.com/office/powerpoint/2010/main" val="339118595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A41AC481-B287-49C8-90EF-C669597D2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718</TotalTime>
  <Words>1300</Words>
  <Application>Microsoft Office PowerPoint</Application>
  <PresentationFormat>Widescreen</PresentationFormat>
  <Paragraphs>80</Paragraphs>
  <Slides>10</Slides>
  <Notes>1</Notes>
  <HiddenSlides>0</HiddenSlides>
  <MMClips>2</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Arial</vt:lpstr>
      <vt:lpstr>Calibri</vt:lpstr>
      <vt:lpstr>Tw Cen MT</vt:lpstr>
      <vt:lpstr>Tw Cen MT Condensed</vt:lpstr>
      <vt:lpstr>Wingdings</vt:lpstr>
      <vt:lpstr>Wingdings 3</vt:lpstr>
      <vt:lpstr>Integral</vt:lpstr>
      <vt:lpstr>Supporting your Emergent or Beginner readers</vt:lpstr>
      <vt:lpstr>Choosing appropriate books</vt:lpstr>
      <vt:lpstr>Concepts of print</vt:lpstr>
      <vt:lpstr>Concepts of print Activities</vt:lpstr>
      <vt:lpstr>Repeated Readings </vt:lpstr>
      <vt:lpstr>Read Poetry to improve fluency </vt:lpstr>
      <vt:lpstr>Allow them to retell stories in their own words</vt:lpstr>
      <vt:lpstr>Why Read aloud? </vt:lpstr>
      <vt:lpstr>10 read aloud commandments from: mem fox</vt:lpstr>
      <vt:lpstr>Happy reading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Supporting Emergent or Beginner readers</dc:title>
  <dc:creator>Wisnor, Michelle</dc:creator>
  <cp:lastModifiedBy>Michael Wisnor</cp:lastModifiedBy>
  <cp:revision>34</cp:revision>
  <dcterms:created xsi:type="dcterms:W3CDTF">2014-05-14T12:27:53Z</dcterms:created>
  <dcterms:modified xsi:type="dcterms:W3CDTF">2014-06-14T16:56:37Z</dcterms:modified>
</cp:coreProperties>
</file>