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2"/>
  </p:sldMasterIdLst>
  <p:notesMasterIdLst>
    <p:notesMasterId r:id="rId12"/>
  </p:notesMasterIdLst>
  <p:handoutMasterIdLst>
    <p:handoutMasterId r:id="rId13"/>
  </p:handoutMasterIdLst>
  <p:sldIdLst>
    <p:sldId id="258" r:id="rId3"/>
    <p:sldId id="268" r:id="rId4"/>
    <p:sldId id="259" r:id="rId5"/>
    <p:sldId id="261" r:id="rId6"/>
    <p:sldId id="260" r:id="rId7"/>
    <p:sldId id="262" r:id="rId8"/>
    <p:sldId id="263" r:id="rId9"/>
    <p:sldId id="269" r:id="rId10"/>
    <p:sldId id="270"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6182" autoAdjust="0"/>
  </p:normalViewPr>
  <p:slideViewPr>
    <p:cSldViewPr showGuides="1">
      <p:cViewPr varScale="1">
        <p:scale>
          <a:sx n="74" d="100"/>
          <a:sy n="74" d="100"/>
        </p:scale>
        <p:origin x="582" y="72"/>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79" d="100"/>
          <a:sy n="79" d="100"/>
        </p:scale>
        <p:origin x="31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t>6/14/2014</a:t>
            </a:fld>
            <a:endParaRPr>
              <a:solidFill>
                <a:schemeClr val="tx2"/>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6/14/2014</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BF81A0-ADA6-4623-BE4F-40CFB8BBCB3D}" type="slidenum">
              <a:rPr lang="en-US" smtClean="0"/>
              <a:t>1</a:t>
            </a:fld>
            <a:endParaRPr lang="en-US"/>
          </a:p>
        </p:txBody>
      </p:sp>
    </p:spTree>
    <p:extLst>
      <p:ext uri="{BB962C8B-B14F-4D97-AF65-F5344CB8AC3E}">
        <p14:creationId xmlns:p14="http://schemas.microsoft.com/office/powerpoint/2010/main" val="285590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13"/>
          <p:cNvGrpSpPr/>
          <p:nvPr userDrawn="1"/>
        </p:nvGrpSpPr>
        <p:grpSpPr>
          <a:xfrm>
            <a:off x="0" y="0"/>
            <a:ext cx="12190572" cy="6858000"/>
            <a:chOff x="0" y="0"/>
            <a:chExt cx="12190572" cy="6858000"/>
          </a:xfrm>
        </p:grpSpPr>
        <p:sp>
          <p:nvSpPr>
            <p:cNvPr id="13" name="Rectangle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grpSp>
          <p:nvGrpSpPr>
            <p:cNvPr id="12" name="Group 11"/>
            <p:cNvGrpSpPr/>
            <p:nvPr/>
          </p:nvGrpSpPr>
          <p:grpSpPr>
            <a:xfrm>
              <a:off x="0" y="0"/>
              <a:ext cx="4726044" cy="6858000"/>
              <a:chOff x="0" y="0"/>
              <a:chExt cx="4726044" cy="685800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Rectangle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 name="Date Placeholder 4"/>
          <p:cNvSpPr>
            <a:spLocks noGrp="1"/>
          </p:cNvSpPr>
          <p:nvPr>
            <p:ph type="dt" sz="half" idx="10"/>
          </p:nvPr>
        </p:nvSpPr>
        <p:spPr/>
        <p:txBody>
          <a:bodyPr/>
          <a:lstStyle/>
          <a:p>
            <a:fld id="{42E3C847-D284-421D-B330-2D43513B0F9C}" type="datetime1">
              <a:rPr lang="en-US" smtClean="0"/>
              <a:t>6/14/2014</a:t>
            </a:fld>
            <a:endParaRPr lang="en-US"/>
          </a:p>
        </p:txBody>
      </p:sp>
      <p:sp>
        <p:nvSpPr>
          <p:cNvPr id="7" name="Footer Placeholder 6"/>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EB37DED6-D4C7-42EE-AB49-D2E39E64FDE4}" type="slidenum">
              <a:rPr lang="en-US" smtClean="0"/>
              <a:pPr/>
              <a:t>‹#›</a:t>
            </a:fld>
            <a:endParaRPr lang="en-US"/>
          </a:p>
        </p:txBody>
      </p:sp>
      <p:sp>
        <p:nvSpPr>
          <p:cNvPr id="3" name="Subtitle 2"/>
          <p:cNvSpPr>
            <a:spLocks noGrp="1"/>
          </p:cNvSpPr>
          <p:nvPr>
            <p:ph type="subTitle" idx="1"/>
          </p:nvPr>
        </p:nvSpPr>
        <p:spPr>
          <a:xfrm>
            <a:off x="4879346" y="4927600"/>
            <a:ext cx="7008574" cy="1244600"/>
          </a:xfrm>
        </p:spPr>
        <p:txBody>
          <a:bodyPr>
            <a:normAutofit/>
          </a:bodyPr>
          <a:lstStyle>
            <a:lvl1pPr marL="0" indent="0" algn="l">
              <a:spcBef>
                <a:spcPts val="0"/>
              </a:spcBef>
              <a:buNone/>
              <a:defRPr sz="2800" b="0" cap="none" spc="0">
                <a:ln w="0"/>
                <a:solidFill>
                  <a:schemeClr val="accent2">
                    <a:lumMod val="50000"/>
                  </a:schemeClr>
                </a:solidFill>
                <a:effectLst/>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4879346" y="1498601"/>
            <a:ext cx="7008574" cy="3298825"/>
          </a:xfrm>
        </p:spPr>
        <p:txBody>
          <a:bodyPr>
            <a:normAutofit/>
          </a:bodyPr>
          <a:lstStyle>
            <a:lvl1pPr algn="l">
              <a:lnSpc>
                <a:spcPct val="90000"/>
              </a:lnSpc>
              <a:defRPr sz="5400" b="0" cap="none" spc="0" baseline="0">
                <a:ln w="0"/>
                <a:solidFill>
                  <a:schemeClr val="tx2"/>
                </a:solidFill>
                <a:effectLst/>
              </a:defRPr>
            </a:lvl1pPr>
          </a:lstStyle>
          <a:p>
            <a:r>
              <a:rPr lang="en-US" smtClean="0"/>
              <a:t>Click to edit Master title style</a:t>
            </a:r>
            <a:endParaRPr dirty="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6987518-40ED-4895-8580-DE2A722FC423}" type="datetime1">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52633" y="274638"/>
            <a:ext cx="1422030" cy="5897561"/>
          </a:xfrm>
        </p:spPr>
        <p:txBody>
          <a:bodyPr vert="eaVert"/>
          <a:lstStyle/>
          <a:p>
            <a:r>
              <a:rPr lang="en-US" smtClean="0"/>
              <a:t>Click to edit Master title style</a:t>
            </a:r>
            <a:endParaRPr dirty="0"/>
          </a:p>
        </p:txBody>
      </p:sp>
      <p:sp>
        <p:nvSpPr>
          <p:cNvPr id="3" name="Vertical Text Placeholder 2"/>
          <p:cNvSpPr>
            <a:spLocks noGrp="1"/>
          </p:cNvSpPr>
          <p:nvPr>
            <p:ph type="body" orient="vert" idx="1"/>
          </p:nvPr>
        </p:nvSpPr>
        <p:spPr>
          <a:xfrm>
            <a:off x="1117309" y="274638"/>
            <a:ext cx="8532178" cy="58975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A8D9F34-BDBC-4273-B9BC-22458F940BE7}" type="datetime1">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785147-19A6-4970-A04E-ED9B1D83C0F1}" type="datetime1">
              <a:rPr lang="en-US" smtClean="0"/>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BA0E-20D0-4E7C-B286-26C960A6788F}"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grpSp>
        <p:nvGrpSpPr>
          <p:cNvPr id="12" name="Group 11"/>
          <p:cNvGrpSpPr/>
          <p:nvPr/>
        </p:nvGrpSpPr>
        <p:grpSpPr>
          <a:xfrm>
            <a:off x="1620" y="0"/>
            <a:ext cx="12188952" cy="6858000"/>
            <a:chOff x="1620" y="0"/>
            <a:chExt cx="12188952" cy="6858000"/>
          </a:xfrm>
        </p:grpSpPr>
        <p:sp>
          <p:nvSpPr>
            <p:cNvPr id="4" name="Rectangle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Rectangle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solidFill>
                  <a:schemeClr val="tx2"/>
                </a:solidFill>
              </a:endParaRPr>
            </a:p>
          </p:txBody>
        </p:sp>
      </p:gr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2" name="Date Placeholder 1"/>
          <p:cNvSpPr>
            <a:spLocks noGrp="1"/>
          </p:cNvSpPr>
          <p:nvPr>
            <p:ph type="dt" sz="half" idx="10"/>
          </p:nvPr>
        </p:nvSpPr>
        <p:spPr/>
        <p:txBody>
          <a:bodyPr/>
          <a:lstStyle/>
          <a:p>
            <a:fld id="{E8F41008-E89D-49CD-9BF4-E6F3FE09F7AC}" type="datetime1">
              <a:rPr lang="en-US" smtClean="0"/>
              <a:t>6/14/2014</a:t>
            </a:fld>
            <a:endParaRPr lang="en-US"/>
          </a:p>
        </p:txBody>
      </p:sp>
      <p:sp>
        <p:nvSpPr>
          <p:cNvPr id="3" name="Footer Placeholder 2"/>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DED6-D4C7-42EE-AB49-D2E39E64FDE4}" type="slidenum">
              <a:rPr lang="en-US" smtClean="0"/>
              <a:pPr/>
              <a:t>‹#›</a:t>
            </a:fld>
            <a:endParaRPr lang="en-US"/>
          </a:p>
        </p:txBody>
      </p:sp>
      <p:sp>
        <p:nvSpPr>
          <p:cNvPr id="8" name="Subtitle 2"/>
          <p:cNvSpPr>
            <a:spLocks noGrp="1"/>
          </p:cNvSpPr>
          <p:nvPr>
            <p:ph type="subTitle" idx="1"/>
          </p:nvPr>
        </p:nvSpPr>
        <p:spPr>
          <a:xfrm>
            <a:off x="237149" y="4927600"/>
            <a:ext cx="7008574" cy="1244600"/>
          </a:xfrm>
        </p:spPr>
        <p:txBody>
          <a:bodyPr>
            <a:normAutofit/>
          </a:bodyPr>
          <a:lstStyle>
            <a:lvl1pPr marL="0" indent="0" algn="l">
              <a:spcBef>
                <a:spcPts val="0"/>
              </a:spcBef>
              <a:buNone/>
              <a:defRPr sz="2800" b="0" cap="none" spc="0">
                <a:ln w="0"/>
                <a:solidFill>
                  <a:schemeClr val="accent2">
                    <a:lumMod val="50000"/>
                  </a:schemeClr>
                </a:solidFill>
                <a:effectLst/>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dirty="0"/>
          </a:p>
        </p:txBody>
      </p:sp>
      <p:sp>
        <p:nvSpPr>
          <p:cNvPr id="7" name="Title 1"/>
          <p:cNvSpPr>
            <a:spLocks noGrp="1"/>
          </p:cNvSpPr>
          <p:nvPr>
            <p:ph type="ctrTitle"/>
          </p:nvPr>
        </p:nvSpPr>
        <p:spPr>
          <a:xfrm>
            <a:off x="237149" y="1498601"/>
            <a:ext cx="7008574" cy="3298825"/>
          </a:xfrm>
        </p:spPr>
        <p:txBody>
          <a:bodyPr>
            <a:normAutofit/>
          </a:bodyPr>
          <a:lstStyle>
            <a:lvl1pPr algn="l">
              <a:lnSpc>
                <a:spcPct val="90000"/>
              </a:lnSpc>
              <a:defRPr sz="5400" b="0" cap="none" spc="0" baseline="0">
                <a:ln w="0"/>
                <a:solidFill>
                  <a:schemeClr val="tx2"/>
                </a:solidFill>
                <a:effectLst/>
              </a:defRPr>
            </a:lvl1pPr>
          </a:lstStyle>
          <a:p>
            <a:r>
              <a:rPr lang="en-US" smtClean="0"/>
              <a:t>Click to edit Master title style</a:t>
            </a:r>
            <a:endParaRPr dirty="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30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29755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C9E199F-4583-41EB-929F-5865E95EECAA}" type="datetime1">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137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11730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30162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DE652EB-356C-4482-B27C-7C8E08F5D88F}" type="datetime1">
              <a:rPr lang="en-US" smtClean="0"/>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1B0895E-43C3-4560-B59A-90049317E860}" type="datetime1">
              <a:rPr lang="en-US" smtClean="0"/>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78C32-B81D-4A68-A851-5185C690F024}" type="datetime1">
              <a:rPr lang="en-US" smtClean="0"/>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455612" y="1701800"/>
            <a:ext cx="3351927" cy="2844800"/>
          </a:xfrm>
        </p:spPr>
        <p:txBody>
          <a:bodyPr anchor="b">
            <a:normAutofit/>
          </a:bodyPr>
          <a:lstStyle>
            <a:lvl1pPr algn="l">
              <a:defRPr sz="2000" b="1">
                <a:effectLst/>
              </a:defRPr>
            </a:lvl1pPr>
          </a:lstStyle>
          <a:p>
            <a:r>
              <a:rPr lang="en-US" smtClean="0"/>
              <a:t>Click to edit Master title style</a:t>
            </a:r>
            <a:endParaRPr dirty="0"/>
          </a:p>
        </p:txBody>
      </p:sp>
      <p:sp>
        <p:nvSpPr>
          <p:cNvPr id="3" name="Content Placeholder 2"/>
          <p:cNvSpPr>
            <a:spLocks noGrp="1"/>
          </p:cNvSpPr>
          <p:nvPr>
            <p:ph idx="1"/>
          </p:nvPr>
        </p:nvSpPr>
        <p:spPr>
          <a:xfrm>
            <a:off x="4469236" y="482600"/>
            <a:ext cx="6805427" cy="5892800"/>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5612" y="4648200"/>
            <a:ext cx="3351927" cy="1727200"/>
          </a:xfrm>
        </p:spPr>
        <p:txBody>
          <a:bodyPr>
            <a:normAutofit/>
          </a:bodyPr>
          <a:lstStyle>
            <a:lvl1pPr marL="0" indent="0">
              <a:spcBef>
                <a:spcPts val="120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65D79-EF31-4E8F-A1BE-AF31805C2859}" type="datetime1">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2437765" y="4800600"/>
            <a:ext cx="7313295" cy="762000"/>
          </a:xfrm>
        </p:spPr>
        <p:txBody>
          <a:bodyPr anchor="b">
            <a:normAutofit/>
          </a:bodyPr>
          <a:lstStyle>
            <a:lvl1pPr algn="l">
              <a:defRPr sz="2000" b="1">
                <a:effectLst/>
              </a:defRPr>
            </a:lvl1pPr>
          </a:lstStyle>
          <a:p>
            <a:r>
              <a:rPr lang="en-US" smtClean="0"/>
              <a:t>Click to edit Master title style</a:t>
            </a:r>
            <a:endParaRPr/>
          </a:p>
        </p:txBody>
      </p:sp>
      <p:sp>
        <p:nvSpPr>
          <p:cNvPr id="3" name="Picture Placeholder 2"/>
          <p:cNvSpPr>
            <a:spLocks noGrp="1"/>
          </p:cNvSpPr>
          <p:nvPr>
            <p:ph type="pic" idx="1"/>
          </p:nvPr>
        </p:nvSpPr>
        <p:spPr>
          <a:xfrm>
            <a:off x="2437765" y="279401"/>
            <a:ext cx="7313295" cy="4448175"/>
          </a:xfrm>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2437765" y="5562600"/>
            <a:ext cx="7313295" cy="812800"/>
          </a:xfrm>
        </p:spPr>
        <p:txBody>
          <a:bodyPr>
            <a:normAutofit/>
          </a:bodyPr>
          <a:lstStyle>
            <a:lvl1pPr marL="0" indent="0">
              <a:spcBef>
                <a:spcPts val="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FBA3B-941F-4778-A0CB-865223FDAE69}" type="datetime1">
              <a:rPr lang="en-US" smtClean="0"/>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gradFill flip="none" rotWithShape="1">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1620" y="0"/>
            <a:ext cx="12188952" cy="6858000"/>
            <a:chOff x="1620" y="0"/>
            <a:chExt cx="12188952" cy="6858000"/>
          </a:xfrm>
        </p:grpSpPr>
        <p:sp>
          <p:nvSpPr>
            <p:cNvPr id="10" name="Rectangle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8" name="Rectangle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grpSp>
      <p:sp>
        <p:nvSpPr>
          <p:cNvPr id="4" name="Date Placeholder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defRPr>
            </a:lvl1pPr>
          </a:lstStyle>
          <a:p>
            <a:fld id="{72EBFD46-0FD3-4428-ADEC-1DFD6489930D}" type="datetime1">
              <a:rPr lang="en-US" smtClean="0"/>
              <a:t>6/14/2014</a:t>
            </a:fld>
            <a:endParaRPr lang="en-US"/>
          </a:p>
        </p:txBody>
      </p:sp>
      <p:sp>
        <p:nvSpPr>
          <p:cNvPr id="5" name="Footer Placeholder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defRPr>
            </a:lvl1pPr>
          </a:lstStyle>
          <a:p>
            <a:endParaRPr lang="en-US"/>
          </a:p>
        </p:txBody>
      </p:sp>
      <p:sp>
        <p:nvSpPr>
          <p:cNvPr id="6" name="Slide Number Placeholder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defRPr>
            </a:lvl1pPr>
          </a:lstStyle>
          <a:p>
            <a:fld id="{EB37DED6-D4C7-42EE-AB49-D2E39E64FDE4}" type="slidenum">
              <a:rPr lang="en-US" smtClean="0"/>
              <a:pPr/>
              <a:t>‹#›</a:t>
            </a:fld>
            <a:endParaRPr lang="en-US"/>
          </a:p>
        </p:txBody>
      </p:sp>
      <p:sp>
        <p:nvSpPr>
          <p:cNvPr id="3" name="Text Placeholder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1218987" rtl="0" eaLnBrk="1" latinLnBrk="0" hangingPunct="1">
        <a:lnSpc>
          <a:spcPct val="85000"/>
        </a:lnSpc>
        <a:spcBef>
          <a:spcPct val="0"/>
        </a:spcBef>
        <a:buNone/>
        <a:tabLst/>
        <a:defRPr sz="4400" b="0" kern="1200" cap="none" baseline="0">
          <a:solidFill>
            <a:schemeClr val="accent2">
              <a:lumMod val="50000"/>
            </a:schemeClr>
          </a:solidFill>
          <a:effectLst/>
          <a:latin typeface="+mj-lt"/>
          <a:ea typeface="+mj-ea"/>
          <a:cs typeface="+mj-cs"/>
        </a:defRPr>
      </a:lvl1pPr>
    </p:titleStyle>
    <p:bodyStyle>
      <a:lvl1pPr marL="304747" indent="-304747" algn="l" defTabSz="1218987" rtl="0" eaLnBrk="1" latinLnBrk="0" hangingPunct="1">
        <a:lnSpc>
          <a:spcPct val="95000"/>
        </a:lnSpc>
        <a:spcBef>
          <a:spcPts val="1866"/>
        </a:spcBef>
        <a:buClr>
          <a:schemeClr val="accent6">
            <a:lumMod val="75000"/>
          </a:schemeClr>
        </a:buClr>
        <a:buSzPct val="100000"/>
        <a:buFont typeface="Arial" pitchFamily="34" charset="0"/>
        <a:buChar char="•"/>
        <a:defRPr sz="2400" kern="1200">
          <a:solidFill>
            <a:schemeClr val="tx1"/>
          </a:solidFill>
          <a:latin typeface="+mn-lt"/>
          <a:ea typeface="+mn-ea"/>
          <a:cs typeface="+mn-cs"/>
        </a:defRPr>
      </a:lvl1pPr>
      <a:lvl2pPr marL="731392" indent="-304747" algn="l" defTabSz="1218987" rtl="0" eaLnBrk="1" latinLnBrk="0" hangingPunct="1">
        <a:lnSpc>
          <a:spcPct val="95000"/>
        </a:lnSpc>
        <a:spcBef>
          <a:spcPts val="1066"/>
        </a:spcBef>
        <a:buClr>
          <a:schemeClr val="accent6">
            <a:lumMod val="75000"/>
          </a:schemeClr>
        </a:buClr>
        <a:buSzPct val="100000"/>
        <a:buFont typeface="Century Gothic" pitchFamily="34" charset="0"/>
        <a:buChar char="–"/>
        <a:defRPr sz="2000" kern="1200">
          <a:solidFill>
            <a:schemeClr val="tx1"/>
          </a:solidFill>
          <a:latin typeface="+mn-lt"/>
          <a:ea typeface="+mn-ea"/>
          <a:cs typeface="+mn-cs"/>
        </a:defRPr>
      </a:lvl2pPr>
      <a:lvl3pPr marL="1158037" indent="-304747" algn="l" defTabSz="1218987" rtl="0" eaLnBrk="1" latinLnBrk="0" hangingPunct="1">
        <a:lnSpc>
          <a:spcPct val="95000"/>
        </a:lnSpc>
        <a:spcBef>
          <a:spcPts val="1066"/>
        </a:spcBef>
        <a:buClr>
          <a:schemeClr val="accent6">
            <a:lumMod val="75000"/>
          </a:schemeClr>
        </a:buClr>
        <a:buSzPct val="100000"/>
        <a:buFont typeface="Century Gothic" pitchFamily="34" charset="0"/>
        <a:buChar char="–"/>
        <a:defRPr sz="1800" kern="1200">
          <a:solidFill>
            <a:schemeClr val="tx1"/>
          </a:solidFill>
          <a:latin typeface="+mn-lt"/>
          <a:ea typeface="+mn-ea"/>
          <a:cs typeface="+mn-cs"/>
        </a:defRPr>
      </a:lvl3pPr>
      <a:lvl4pPr marL="1584683" indent="-304747" algn="l" defTabSz="1218987" rtl="0" eaLnBrk="1" latinLnBrk="0" hangingPunct="1">
        <a:lnSpc>
          <a:spcPct val="95000"/>
        </a:lnSpc>
        <a:spcBef>
          <a:spcPts val="1066"/>
        </a:spcBef>
        <a:buClr>
          <a:schemeClr val="accent6">
            <a:lumMod val="75000"/>
          </a:schemeClr>
        </a:buClr>
        <a:buSzPct val="100000"/>
        <a:buFont typeface="Century Gothic" pitchFamily="34" charset="0"/>
        <a:buChar char="–"/>
        <a:defRPr sz="1800" kern="1200">
          <a:solidFill>
            <a:schemeClr val="tx1"/>
          </a:solidFill>
          <a:latin typeface="+mn-lt"/>
          <a:ea typeface="+mn-ea"/>
          <a:cs typeface="+mn-cs"/>
        </a:defRPr>
      </a:lvl4pPr>
      <a:lvl5pPr marL="2011328" indent="-304747" algn="l" defTabSz="1218987" rtl="0" eaLnBrk="1" latinLnBrk="0" hangingPunct="1">
        <a:lnSpc>
          <a:spcPct val="95000"/>
        </a:lnSpc>
        <a:spcBef>
          <a:spcPts val="1066"/>
        </a:spcBef>
        <a:buClr>
          <a:schemeClr val="accent6">
            <a:lumMod val="75000"/>
          </a:schemeClr>
        </a:buClr>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Clr>
          <a:schemeClr val="accent6">
            <a:lumMod val="75000"/>
          </a:schemeClr>
        </a:buClr>
        <a:buSzPct val="90000"/>
        <a:buFont typeface="Century Gothic" pitchFamily="34" charset="0"/>
        <a:buChar char="–"/>
        <a:defRPr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75000"/>
          </a:schemeClr>
        </a:buClr>
        <a:buSzPct val="90000"/>
        <a:buFont typeface="Century Gothic" pitchFamily="34" charset="0"/>
        <a:buChar char="–"/>
        <a:defRPr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75000"/>
          </a:schemeClr>
        </a:buClr>
        <a:buSzPct val="90000"/>
        <a:buFont typeface="Century Gothic" pitchFamily="34" charset="0"/>
        <a:buChar char="–"/>
        <a:defRPr sz="1800" kern="1200">
          <a:solidFill>
            <a:schemeClr val="tx2">
              <a:lumMod val="50000"/>
            </a:schemeClr>
          </a:solidFill>
          <a:latin typeface="+mn-lt"/>
          <a:ea typeface="+mn-ea"/>
          <a:cs typeface="+mn-cs"/>
        </a:defRPr>
      </a:lvl8pPr>
      <a:lvl9pPr marL="3778859" indent="-304747" algn="l" defTabSz="1218987" rtl="0" eaLnBrk="1" latinLnBrk="0" hangingPunct="1">
        <a:lnSpc>
          <a:spcPct val="95000"/>
        </a:lnSpc>
        <a:spcBef>
          <a:spcPts val="1066"/>
        </a:spcBef>
        <a:buClr>
          <a:schemeClr val="accent6">
            <a:lumMod val="75000"/>
          </a:schemeClr>
        </a:buClr>
        <a:buSzPct val="90000"/>
        <a:buFont typeface="Century Gothic" pitchFamily="34" charset="0"/>
        <a:buChar char="–"/>
        <a:defRPr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ll4ed.org/files/AdolescentLiteracyFactSheet.pdf" TargetMode="External"/><Relationship Id="rId7" Type="http://schemas.openxmlformats.org/officeDocument/2006/relationships/hyperlink" Target="http://www.nytimes.com/2005/12/16/education/16literacy.html?_r=1" TargetMode="External"/><Relationship Id="rId2" Type="http://schemas.openxmlformats.org/officeDocument/2006/relationships/hyperlink" Target="http://nationsreportcard.gov/reading_2009/nat_g8.asp" TargetMode="External"/><Relationship Id="rId1" Type="http://schemas.openxmlformats.org/officeDocument/2006/relationships/slideLayout" Target="../slideLayouts/slideLayout6.xml"/><Relationship Id="rId6" Type="http://schemas.openxmlformats.org/officeDocument/2006/relationships/hyperlink" Target="http://nces.ed.gov/naal/%22" TargetMode="External"/><Relationship Id="rId5" Type="http://schemas.openxmlformats.org/officeDocument/2006/relationships/hyperlink" Target="http://professionals.collegeboard.com/profdownload/cbs-2009-national-TOTAL-GROUP.pdf" TargetMode="External"/><Relationship Id="rId4" Type="http://schemas.openxmlformats.org/officeDocument/2006/relationships/hyperlink" Target="http://www.act.org/news/data/09/pdf/three.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rnegie.org/fileadmin/Media/Publications/PDF/Content_Areas_repor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www.teachingchannel.org/videos/high-school-literature-lesson-plan"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carnegie.org/fileadmin/Media/Publications/PDF/Content_Areas_repo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bwisnor@bgsu.edu" TargetMode="External"/><Relationship Id="rId2" Type="http://schemas.openxmlformats.org/officeDocument/2006/relationships/slideLayout" Target="../slideLayouts/slideLayout9.xml"/><Relationship Id="rId1" Type="http://schemas.openxmlformats.org/officeDocument/2006/relationships/video" Target="https://www.youtube.com/embed/RwlhUcSGqgs"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Ms. Breanna </a:t>
            </a:r>
            <a:r>
              <a:rPr lang="en-US" dirty="0" err="1" smtClean="0"/>
              <a:t>Wisnor</a:t>
            </a:r>
            <a:r>
              <a:rPr lang="en-US" dirty="0" smtClean="0"/>
              <a:t> </a:t>
            </a:r>
            <a:endParaRPr lang="en-US" dirty="0"/>
          </a:p>
        </p:txBody>
      </p:sp>
      <p:sp>
        <p:nvSpPr>
          <p:cNvPr id="2" name="Title 1"/>
          <p:cNvSpPr>
            <a:spLocks noGrp="1"/>
          </p:cNvSpPr>
          <p:nvPr>
            <p:ph type="ctrTitle"/>
          </p:nvPr>
        </p:nvSpPr>
        <p:spPr/>
        <p:txBody>
          <a:bodyPr/>
          <a:lstStyle/>
          <a:p>
            <a:r>
              <a:rPr lang="en-US" dirty="0" smtClean="0"/>
              <a:t>High School High Fives on Literacy </a:t>
            </a:r>
            <a:endParaRPr lang="en-US" dirty="0"/>
          </a:p>
        </p:txBody>
      </p:sp>
    </p:spTree>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4343400"/>
            <a:ext cx="10157354" cy="1397000"/>
          </a:xfrm>
        </p:spPr>
        <p:txBody>
          <a:bodyPr>
            <a:normAutofit/>
          </a:bodyPr>
          <a:lstStyle/>
          <a:p>
            <a:endParaRPr lang="en-US" sz="1100" dirty="0"/>
          </a:p>
        </p:txBody>
      </p:sp>
      <p:sp>
        <p:nvSpPr>
          <p:cNvPr id="3" name="TextBox 2"/>
          <p:cNvSpPr txBox="1"/>
          <p:nvPr/>
        </p:nvSpPr>
        <p:spPr>
          <a:xfrm>
            <a:off x="442652" y="304800"/>
            <a:ext cx="11402480" cy="677108"/>
          </a:xfrm>
          <a:prstGeom prst="rect">
            <a:avLst/>
          </a:prstGeom>
          <a:noFill/>
        </p:spPr>
        <p:txBody>
          <a:bodyPr wrap="none" rtlCol="0">
            <a:spAutoFit/>
          </a:bodyPr>
          <a:lstStyle/>
          <a:p>
            <a:pPr algn="ctr">
              <a:lnSpc>
                <a:spcPct val="95000"/>
              </a:lnSpc>
            </a:pPr>
            <a:r>
              <a:rPr lang="en-US" sz="4000" dirty="0"/>
              <a:t>5 </a:t>
            </a:r>
            <a:r>
              <a:rPr lang="en-US" sz="4000" dirty="0" smtClean="0"/>
              <a:t>Facts about Student </a:t>
            </a:r>
            <a:r>
              <a:rPr lang="en-US" sz="4000" dirty="0"/>
              <a:t>Reading </a:t>
            </a:r>
            <a:r>
              <a:rPr lang="en-US" sz="4000" dirty="0" smtClean="0"/>
              <a:t>Achievement</a:t>
            </a:r>
            <a:endParaRPr lang="en-US" sz="4000" dirty="0"/>
          </a:p>
        </p:txBody>
      </p:sp>
      <p:sp>
        <p:nvSpPr>
          <p:cNvPr id="4" name="TextBox 3"/>
          <p:cNvSpPr txBox="1"/>
          <p:nvPr/>
        </p:nvSpPr>
        <p:spPr>
          <a:xfrm>
            <a:off x="455612" y="1219200"/>
            <a:ext cx="11346376" cy="5355312"/>
          </a:xfrm>
          <a:prstGeom prst="rect">
            <a:avLst/>
          </a:prstGeom>
          <a:noFill/>
        </p:spPr>
        <p:txBody>
          <a:bodyPr wrap="none" rtlCol="0">
            <a:spAutoFit/>
          </a:bodyPr>
          <a:lstStyle/>
          <a:p>
            <a:pPr marL="342900" indent="-342900">
              <a:lnSpc>
                <a:spcPct val="95000"/>
              </a:lnSpc>
              <a:buFont typeface="Courier New" panose="02070309020205020404" pitchFamily="49" charset="0"/>
              <a:buChar char="o"/>
            </a:pPr>
            <a:r>
              <a:rPr lang="en-US" sz="1800" b="1" dirty="0">
                <a:solidFill>
                  <a:schemeClr val="accent3">
                    <a:lumMod val="50000"/>
                  </a:schemeClr>
                </a:solidFill>
                <a:ea typeface="+mj-ea"/>
                <a:cs typeface="+mj-cs"/>
              </a:rPr>
              <a:t>Only one-third of all students entering high school are proficient in reading -- only about </a:t>
            </a:r>
            <a:r>
              <a:rPr lang="en-US" sz="1800" b="1" dirty="0" smtClean="0">
                <a:solidFill>
                  <a:schemeClr val="accent3">
                    <a:lumMod val="50000"/>
                  </a:schemeClr>
                </a:solidFill>
                <a:ea typeface="+mj-ea"/>
                <a:cs typeface="+mj-cs"/>
              </a:rPr>
              <a:t>15 </a:t>
            </a:r>
          </a:p>
          <a:p>
            <a:pPr>
              <a:lnSpc>
                <a:spcPct val="95000"/>
              </a:lnSpc>
            </a:pPr>
            <a:r>
              <a:rPr lang="en-US" sz="1800" b="1" dirty="0" smtClean="0">
                <a:solidFill>
                  <a:schemeClr val="accent3">
                    <a:lumMod val="50000"/>
                  </a:schemeClr>
                </a:solidFill>
                <a:ea typeface="+mj-ea"/>
                <a:cs typeface="+mj-cs"/>
              </a:rPr>
              <a:t>percent </a:t>
            </a:r>
            <a:r>
              <a:rPr lang="en-US" sz="1800" b="1" dirty="0">
                <a:solidFill>
                  <a:schemeClr val="accent3">
                    <a:lumMod val="50000"/>
                  </a:schemeClr>
                </a:solidFill>
                <a:ea typeface="+mj-ea"/>
                <a:cs typeface="+mj-cs"/>
              </a:rPr>
              <a:t>of African American students, and 17 percent of Hispanic students. (</a:t>
            </a:r>
            <a:r>
              <a:rPr lang="en-US" sz="1800" b="1" dirty="0">
                <a:solidFill>
                  <a:schemeClr val="accent3">
                    <a:lumMod val="50000"/>
                  </a:schemeClr>
                </a:solidFill>
                <a:ea typeface="+mj-ea"/>
                <a:cs typeface="+mj-cs"/>
                <a:hlinkClick r:id="rId2"/>
              </a:rPr>
              <a:t>NAEP </a:t>
            </a:r>
            <a:r>
              <a:rPr lang="en-US" sz="1800" b="1" dirty="0" smtClean="0">
                <a:solidFill>
                  <a:schemeClr val="accent3">
                    <a:lumMod val="50000"/>
                  </a:schemeClr>
                </a:solidFill>
                <a:ea typeface="+mj-ea"/>
                <a:cs typeface="+mj-cs"/>
                <a:hlinkClick r:id="rId2"/>
              </a:rPr>
              <a:t>Reading_2009</a:t>
            </a:r>
            <a:r>
              <a:rPr lang="en-US" sz="1800" b="1" dirty="0" smtClean="0">
                <a:solidFill>
                  <a:schemeClr val="accent3">
                    <a:lumMod val="50000"/>
                  </a:schemeClr>
                </a:solidFill>
                <a:ea typeface="+mj-ea"/>
                <a:cs typeface="+mj-cs"/>
              </a:rPr>
              <a:t>)</a:t>
            </a:r>
          </a:p>
          <a:p>
            <a:pPr>
              <a:lnSpc>
                <a:spcPct val="95000"/>
              </a:lnSpc>
            </a:pPr>
            <a:endParaRPr lang="en-US" sz="1800" b="1" dirty="0">
              <a:solidFill>
                <a:schemeClr val="accent3">
                  <a:lumMod val="50000"/>
                </a:schemeClr>
              </a:solidFill>
              <a:ea typeface="+mj-ea"/>
              <a:cs typeface="+mj-cs"/>
            </a:endParaRPr>
          </a:p>
          <a:p>
            <a:pPr marL="342900" indent="-342900">
              <a:lnSpc>
                <a:spcPct val="95000"/>
              </a:lnSpc>
              <a:buFont typeface="Courier New" panose="02070309020205020404" pitchFamily="49" charset="0"/>
              <a:buChar char="o"/>
            </a:pPr>
            <a:r>
              <a:rPr lang="en-US" sz="1800" b="1" dirty="0" smtClean="0">
                <a:solidFill>
                  <a:schemeClr val="accent3">
                    <a:lumMod val="50000"/>
                  </a:schemeClr>
                </a:solidFill>
                <a:ea typeface="+mj-ea"/>
                <a:cs typeface="+mj-cs"/>
              </a:rPr>
              <a:t>Between </a:t>
            </a:r>
            <a:r>
              <a:rPr lang="en-US" sz="1800" b="1" dirty="0">
                <a:solidFill>
                  <a:schemeClr val="accent3">
                    <a:lumMod val="50000"/>
                  </a:schemeClr>
                </a:solidFill>
                <a:ea typeface="+mj-ea"/>
                <a:cs typeface="+mj-cs"/>
              </a:rPr>
              <a:t>1971 and 2004, the NAEP scores of 12th-graders showed no improvement. </a:t>
            </a:r>
            <a:r>
              <a:rPr lang="en-US" sz="1800" b="1" dirty="0" smtClean="0">
                <a:solidFill>
                  <a:schemeClr val="accent3">
                    <a:lumMod val="50000"/>
                  </a:schemeClr>
                </a:solidFill>
                <a:ea typeface="+mj-ea"/>
                <a:cs typeface="+mj-cs"/>
              </a:rPr>
              <a:t>Further</a:t>
            </a:r>
            <a:r>
              <a:rPr lang="en-US" sz="1800" b="1" dirty="0">
                <a:solidFill>
                  <a:schemeClr val="accent3">
                    <a:lumMod val="50000"/>
                  </a:schemeClr>
                </a:solidFill>
                <a:ea typeface="+mj-ea"/>
                <a:cs typeface="+mj-cs"/>
              </a:rPr>
              <a:t>, the </a:t>
            </a:r>
            <a:endParaRPr lang="en-US" sz="1800" b="1" dirty="0" smtClean="0">
              <a:solidFill>
                <a:schemeClr val="accent3">
                  <a:lumMod val="50000"/>
                </a:schemeClr>
              </a:solidFill>
              <a:ea typeface="+mj-ea"/>
              <a:cs typeface="+mj-cs"/>
            </a:endParaRPr>
          </a:p>
          <a:p>
            <a:pPr>
              <a:lnSpc>
                <a:spcPct val="95000"/>
              </a:lnSpc>
            </a:pPr>
            <a:r>
              <a:rPr lang="en-US" sz="1800" b="1" dirty="0" smtClean="0">
                <a:solidFill>
                  <a:schemeClr val="accent3">
                    <a:lumMod val="50000"/>
                  </a:schemeClr>
                </a:solidFill>
                <a:ea typeface="+mj-ea"/>
                <a:cs typeface="+mj-cs"/>
              </a:rPr>
              <a:t>2005 </a:t>
            </a:r>
            <a:r>
              <a:rPr lang="en-US" sz="1800" b="1" dirty="0">
                <a:solidFill>
                  <a:schemeClr val="accent3">
                    <a:lumMod val="50000"/>
                  </a:schemeClr>
                </a:solidFill>
                <a:ea typeface="+mj-ea"/>
                <a:cs typeface="+mj-cs"/>
              </a:rPr>
              <a:t>scores of 12th-graders were generally lower than their counterparts in 1992. </a:t>
            </a:r>
            <a:endParaRPr lang="en-US" sz="1800" b="1" dirty="0" smtClean="0">
              <a:solidFill>
                <a:schemeClr val="accent3">
                  <a:lumMod val="50000"/>
                </a:schemeClr>
              </a:solidFill>
              <a:ea typeface="+mj-ea"/>
              <a:cs typeface="+mj-cs"/>
            </a:endParaRPr>
          </a:p>
          <a:p>
            <a:pPr>
              <a:lnSpc>
                <a:spcPct val="95000"/>
              </a:lnSpc>
            </a:pPr>
            <a:r>
              <a:rPr lang="en-US" sz="1800" b="1" dirty="0" smtClean="0">
                <a:solidFill>
                  <a:schemeClr val="accent3">
                    <a:lumMod val="50000"/>
                  </a:schemeClr>
                </a:solidFill>
                <a:ea typeface="+mj-ea"/>
                <a:cs typeface="+mj-cs"/>
              </a:rPr>
              <a:t>(</a:t>
            </a:r>
            <a:r>
              <a:rPr lang="en-US" sz="1800" b="1" dirty="0">
                <a:solidFill>
                  <a:schemeClr val="accent3">
                    <a:lumMod val="50000"/>
                  </a:schemeClr>
                </a:solidFill>
                <a:ea typeface="+mj-ea"/>
                <a:cs typeface="+mj-cs"/>
                <a:hlinkClick r:id="rId3"/>
              </a:rPr>
              <a:t>Alliance for Excellent </a:t>
            </a:r>
            <a:r>
              <a:rPr lang="en-US" sz="1800" b="1" dirty="0" smtClean="0">
                <a:solidFill>
                  <a:schemeClr val="accent3">
                    <a:lumMod val="50000"/>
                  </a:schemeClr>
                </a:solidFill>
                <a:ea typeface="+mj-ea"/>
                <a:cs typeface="+mj-cs"/>
                <a:hlinkClick r:id="rId3"/>
              </a:rPr>
              <a:t>Education</a:t>
            </a:r>
            <a:r>
              <a:rPr lang="en-US" sz="1800" b="1" dirty="0" smtClean="0">
                <a:solidFill>
                  <a:schemeClr val="accent3">
                    <a:lumMod val="50000"/>
                  </a:schemeClr>
                </a:solidFill>
                <a:ea typeface="+mj-ea"/>
                <a:cs typeface="+mj-cs"/>
              </a:rPr>
              <a:t>)</a:t>
            </a:r>
          </a:p>
          <a:p>
            <a:pPr>
              <a:lnSpc>
                <a:spcPct val="95000"/>
              </a:lnSpc>
            </a:pPr>
            <a:endParaRPr lang="en-US" sz="1800" b="1" dirty="0">
              <a:solidFill>
                <a:schemeClr val="accent3">
                  <a:lumMod val="50000"/>
                </a:schemeClr>
              </a:solidFill>
              <a:ea typeface="+mj-ea"/>
              <a:cs typeface="+mj-cs"/>
            </a:endParaRPr>
          </a:p>
          <a:p>
            <a:pPr marL="285750" indent="-285750">
              <a:lnSpc>
                <a:spcPct val="95000"/>
              </a:lnSpc>
              <a:buFont typeface="Courier New" panose="02070309020205020404" pitchFamily="49" charset="0"/>
              <a:buChar char="o"/>
            </a:pPr>
            <a:r>
              <a:rPr lang="en-US" sz="1800" b="1" dirty="0" smtClean="0">
                <a:solidFill>
                  <a:schemeClr val="accent3">
                    <a:lumMod val="50000"/>
                  </a:schemeClr>
                </a:solidFill>
                <a:ea typeface="+mj-ea"/>
                <a:cs typeface="+mj-cs"/>
              </a:rPr>
              <a:t>47</a:t>
            </a:r>
            <a:r>
              <a:rPr lang="en-US" sz="1800" b="1" dirty="0">
                <a:solidFill>
                  <a:schemeClr val="accent3">
                    <a:lumMod val="50000"/>
                  </a:schemeClr>
                </a:solidFill>
                <a:ea typeface="+mj-ea"/>
                <a:cs typeface="+mj-cs"/>
              </a:rPr>
              <a:t>% of students who took the ACTs in 2009 did not meet the ACT College Readiness for the </a:t>
            </a:r>
            <a:endParaRPr lang="en-US" sz="1800" b="1" dirty="0" smtClean="0">
              <a:solidFill>
                <a:schemeClr val="accent3">
                  <a:lumMod val="50000"/>
                </a:schemeClr>
              </a:solidFill>
              <a:ea typeface="+mj-ea"/>
              <a:cs typeface="+mj-cs"/>
            </a:endParaRPr>
          </a:p>
          <a:p>
            <a:pPr>
              <a:lnSpc>
                <a:spcPct val="95000"/>
              </a:lnSpc>
            </a:pPr>
            <a:r>
              <a:rPr lang="en-US" sz="1800" b="1" dirty="0" smtClean="0">
                <a:solidFill>
                  <a:schemeClr val="accent3">
                    <a:lumMod val="50000"/>
                  </a:schemeClr>
                </a:solidFill>
                <a:ea typeface="+mj-ea"/>
                <a:cs typeface="+mj-cs"/>
              </a:rPr>
              <a:t>Reading </a:t>
            </a:r>
            <a:r>
              <a:rPr lang="en-US" sz="1800" b="1" dirty="0">
                <a:solidFill>
                  <a:schemeClr val="accent3">
                    <a:lumMod val="50000"/>
                  </a:schemeClr>
                </a:solidFill>
                <a:ea typeface="+mj-ea"/>
                <a:cs typeface="+mj-cs"/>
              </a:rPr>
              <a:t>section of the ACT Benchmark. (</a:t>
            </a:r>
            <a:r>
              <a:rPr lang="en-US" sz="1800" b="1" dirty="0">
                <a:solidFill>
                  <a:schemeClr val="accent3">
                    <a:lumMod val="50000"/>
                  </a:schemeClr>
                </a:solidFill>
                <a:ea typeface="+mj-ea"/>
                <a:cs typeface="+mj-cs"/>
                <a:hlinkClick r:id="rId4"/>
              </a:rPr>
              <a:t>the </a:t>
            </a:r>
            <a:r>
              <a:rPr lang="en-US" sz="1800" b="1" dirty="0" smtClean="0">
                <a:solidFill>
                  <a:schemeClr val="accent3">
                    <a:lumMod val="50000"/>
                  </a:schemeClr>
                </a:solidFill>
                <a:ea typeface="+mj-ea"/>
                <a:cs typeface="+mj-cs"/>
                <a:hlinkClick r:id="rId4"/>
              </a:rPr>
              <a:t>ACT</a:t>
            </a:r>
            <a:r>
              <a:rPr lang="en-US" sz="1800" b="1" dirty="0" smtClean="0">
                <a:solidFill>
                  <a:schemeClr val="accent3">
                    <a:lumMod val="50000"/>
                  </a:schemeClr>
                </a:solidFill>
                <a:ea typeface="+mj-ea"/>
                <a:cs typeface="+mj-cs"/>
              </a:rPr>
              <a:t>)</a:t>
            </a:r>
          </a:p>
          <a:p>
            <a:pPr>
              <a:lnSpc>
                <a:spcPct val="95000"/>
              </a:lnSpc>
            </a:pPr>
            <a:endParaRPr lang="en-US" sz="1800" b="1" dirty="0">
              <a:solidFill>
                <a:schemeClr val="accent3">
                  <a:lumMod val="50000"/>
                </a:schemeClr>
              </a:solidFill>
              <a:ea typeface="+mj-ea"/>
              <a:cs typeface="+mj-cs"/>
            </a:endParaRPr>
          </a:p>
          <a:p>
            <a:pPr marL="285750" indent="-285750">
              <a:lnSpc>
                <a:spcPct val="95000"/>
              </a:lnSpc>
              <a:buFont typeface="Courier New" panose="02070309020205020404" pitchFamily="49" charset="0"/>
              <a:buChar char="o"/>
            </a:pPr>
            <a:r>
              <a:rPr lang="en-US" sz="1800" b="1" dirty="0" smtClean="0">
                <a:solidFill>
                  <a:schemeClr val="accent3">
                    <a:lumMod val="50000"/>
                  </a:schemeClr>
                </a:solidFill>
                <a:ea typeface="+mj-ea"/>
                <a:cs typeface="+mj-cs"/>
              </a:rPr>
              <a:t>The </a:t>
            </a:r>
            <a:r>
              <a:rPr lang="en-US" sz="1800" b="1" dirty="0">
                <a:solidFill>
                  <a:schemeClr val="accent3">
                    <a:lumMod val="50000"/>
                  </a:schemeClr>
                </a:solidFill>
                <a:ea typeface="+mj-ea"/>
                <a:cs typeface="+mj-cs"/>
              </a:rPr>
              <a:t>2009 SAT results revealed that students who had four or more years of English and Language </a:t>
            </a:r>
            <a:endParaRPr lang="en-US" sz="1800" b="1" dirty="0" smtClean="0">
              <a:solidFill>
                <a:schemeClr val="accent3">
                  <a:lumMod val="50000"/>
                </a:schemeClr>
              </a:solidFill>
              <a:ea typeface="+mj-ea"/>
              <a:cs typeface="+mj-cs"/>
            </a:endParaRPr>
          </a:p>
          <a:p>
            <a:pPr>
              <a:lnSpc>
                <a:spcPct val="95000"/>
              </a:lnSpc>
            </a:pPr>
            <a:r>
              <a:rPr lang="en-US" sz="1800" b="1" dirty="0" smtClean="0">
                <a:solidFill>
                  <a:schemeClr val="accent3">
                    <a:lumMod val="50000"/>
                  </a:schemeClr>
                </a:solidFill>
                <a:ea typeface="+mj-ea"/>
                <a:cs typeface="+mj-cs"/>
              </a:rPr>
              <a:t>Arts </a:t>
            </a:r>
            <a:r>
              <a:rPr lang="en-US" sz="1800" b="1" dirty="0">
                <a:solidFill>
                  <a:schemeClr val="accent3">
                    <a:lumMod val="50000"/>
                  </a:schemeClr>
                </a:solidFill>
                <a:ea typeface="+mj-ea"/>
                <a:cs typeface="+mj-cs"/>
              </a:rPr>
              <a:t>study scored over 100 points more in Critical Reading, </a:t>
            </a:r>
            <a:r>
              <a:rPr lang="en-US" sz="1800" b="1" dirty="0" smtClean="0">
                <a:solidFill>
                  <a:schemeClr val="accent3">
                    <a:lumMod val="50000"/>
                  </a:schemeClr>
                </a:solidFill>
                <a:ea typeface="+mj-ea"/>
                <a:cs typeface="+mj-cs"/>
              </a:rPr>
              <a:t>Writing </a:t>
            </a:r>
            <a:r>
              <a:rPr lang="en-US" sz="1800" b="1" dirty="0">
                <a:solidFill>
                  <a:schemeClr val="accent3">
                    <a:lumMod val="50000"/>
                  </a:schemeClr>
                </a:solidFill>
                <a:ea typeface="+mj-ea"/>
                <a:cs typeface="+mj-cs"/>
              </a:rPr>
              <a:t>and </a:t>
            </a:r>
            <a:r>
              <a:rPr lang="en-US" sz="1800" b="1" u="sng" dirty="0">
                <a:solidFill>
                  <a:schemeClr val="accent3">
                    <a:lumMod val="50000"/>
                  </a:schemeClr>
                </a:solidFill>
                <a:ea typeface="+mj-ea"/>
                <a:cs typeface="+mj-cs"/>
              </a:rPr>
              <a:t>Mathematics</a:t>
            </a:r>
            <a:r>
              <a:rPr lang="en-US" sz="1800" b="1" dirty="0">
                <a:solidFill>
                  <a:schemeClr val="accent3">
                    <a:lumMod val="50000"/>
                  </a:schemeClr>
                </a:solidFill>
                <a:ea typeface="+mj-ea"/>
                <a:cs typeface="+mj-cs"/>
              </a:rPr>
              <a:t> sections than </a:t>
            </a:r>
            <a:endParaRPr lang="en-US" sz="1800" b="1" dirty="0" smtClean="0">
              <a:solidFill>
                <a:schemeClr val="accent3">
                  <a:lumMod val="50000"/>
                </a:schemeClr>
              </a:solidFill>
              <a:ea typeface="+mj-ea"/>
              <a:cs typeface="+mj-cs"/>
            </a:endParaRPr>
          </a:p>
          <a:p>
            <a:pPr>
              <a:lnSpc>
                <a:spcPct val="95000"/>
              </a:lnSpc>
            </a:pPr>
            <a:r>
              <a:rPr lang="en-US" sz="1800" b="1" dirty="0" smtClean="0">
                <a:solidFill>
                  <a:schemeClr val="accent3">
                    <a:lumMod val="50000"/>
                  </a:schemeClr>
                </a:solidFill>
                <a:ea typeface="+mj-ea"/>
                <a:cs typeface="+mj-cs"/>
              </a:rPr>
              <a:t>students </a:t>
            </a:r>
            <a:r>
              <a:rPr lang="en-US" sz="1800" b="1" dirty="0">
                <a:solidFill>
                  <a:schemeClr val="accent3">
                    <a:lumMod val="50000"/>
                  </a:schemeClr>
                </a:solidFill>
                <a:ea typeface="+mj-ea"/>
                <a:cs typeface="+mj-cs"/>
              </a:rPr>
              <a:t>who had one year or less training. (</a:t>
            </a:r>
            <a:r>
              <a:rPr lang="en-US" sz="1800" b="1" dirty="0">
                <a:solidFill>
                  <a:schemeClr val="accent3">
                    <a:lumMod val="50000"/>
                  </a:schemeClr>
                </a:solidFill>
                <a:ea typeface="+mj-ea"/>
                <a:cs typeface="+mj-cs"/>
                <a:hlinkClick r:id="rId5"/>
              </a:rPr>
              <a:t>The </a:t>
            </a:r>
            <a:r>
              <a:rPr lang="en-US" sz="1800" b="1" dirty="0" err="1">
                <a:solidFill>
                  <a:schemeClr val="accent3">
                    <a:lumMod val="50000"/>
                  </a:schemeClr>
                </a:solidFill>
                <a:ea typeface="+mj-ea"/>
                <a:cs typeface="+mj-cs"/>
                <a:hlinkClick r:id="rId5"/>
              </a:rPr>
              <a:t>CollegeBoard</a:t>
            </a:r>
            <a:r>
              <a:rPr lang="en-US" sz="1800" b="1" dirty="0" smtClean="0">
                <a:solidFill>
                  <a:schemeClr val="accent3">
                    <a:lumMod val="50000"/>
                  </a:schemeClr>
                </a:solidFill>
                <a:ea typeface="+mj-ea"/>
                <a:cs typeface="+mj-cs"/>
              </a:rPr>
              <a:t>)</a:t>
            </a:r>
          </a:p>
          <a:p>
            <a:pPr>
              <a:lnSpc>
                <a:spcPct val="95000"/>
              </a:lnSpc>
            </a:pPr>
            <a:endParaRPr lang="en-US" sz="1800" b="1" dirty="0">
              <a:solidFill>
                <a:schemeClr val="accent3">
                  <a:lumMod val="50000"/>
                </a:schemeClr>
              </a:solidFill>
              <a:ea typeface="+mj-ea"/>
              <a:cs typeface="+mj-cs"/>
            </a:endParaRPr>
          </a:p>
          <a:p>
            <a:pPr marL="285750" indent="-285750">
              <a:lnSpc>
                <a:spcPct val="95000"/>
              </a:lnSpc>
              <a:buFont typeface="Courier New" panose="02070309020205020404" pitchFamily="49" charset="0"/>
              <a:buChar char="o"/>
            </a:pPr>
            <a:r>
              <a:rPr lang="en-US" sz="1800" b="1" dirty="0">
                <a:solidFill>
                  <a:schemeClr val="accent3">
                    <a:lumMod val="50000"/>
                  </a:schemeClr>
                </a:solidFill>
              </a:rPr>
              <a:t>Only 31 percent of college graduates have high level literacy skills. (</a:t>
            </a:r>
            <a:r>
              <a:rPr lang="en-US" sz="1800" b="1" dirty="0">
                <a:solidFill>
                  <a:schemeClr val="accent3">
                    <a:lumMod val="50000"/>
                  </a:schemeClr>
                </a:solidFill>
                <a:hlinkClick r:id="rId6"/>
              </a:rPr>
              <a:t>2003 National Assessment of </a:t>
            </a:r>
          </a:p>
          <a:p>
            <a:pPr>
              <a:lnSpc>
                <a:spcPct val="95000"/>
              </a:lnSpc>
            </a:pPr>
            <a:r>
              <a:rPr lang="en-US" sz="1800" b="1" dirty="0">
                <a:solidFill>
                  <a:schemeClr val="accent3">
                    <a:lumMod val="50000"/>
                  </a:schemeClr>
                </a:solidFill>
                <a:hlinkClick r:id="rId6"/>
              </a:rPr>
              <a:t>Adult Literacy</a:t>
            </a:r>
            <a:r>
              <a:rPr lang="en-US" sz="1800" b="1" dirty="0">
                <a:solidFill>
                  <a:schemeClr val="accent3">
                    <a:lumMod val="50000"/>
                  </a:schemeClr>
                </a:solidFill>
              </a:rPr>
              <a:t>, cited by </a:t>
            </a:r>
            <a:r>
              <a:rPr lang="en-US" sz="1800" b="1" dirty="0">
                <a:solidFill>
                  <a:schemeClr val="accent3">
                    <a:lumMod val="50000"/>
                  </a:schemeClr>
                </a:solidFill>
                <a:hlinkClick r:id="rId7"/>
              </a:rPr>
              <a:t>The New York Times</a:t>
            </a:r>
            <a:r>
              <a:rPr lang="en-US" sz="1800" b="1" dirty="0">
                <a:solidFill>
                  <a:schemeClr val="accent3">
                    <a:lumMod val="50000"/>
                  </a:schemeClr>
                </a:solidFill>
              </a:rPr>
              <a:t>)</a:t>
            </a:r>
          </a:p>
          <a:p>
            <a:pPr>
              <a:lnSpc>
                <a:spcPct val="95000"/>
              </a:lnSpc>
            </a:pPr>
            <a:r>
              <a:rPr lang="en-US" sz="1800" b="1" dirty="0">
                <a:solidFill>
                  <a:schemeClr val="accent3">
                    <a:lumMod val="50000"/>
                  </a:schemeClr>
                </a:solidFill>
                <a:ea typeface="+mj-ea"/>
                <a:cs typeface="+mj-cs"/>
              </a:rPr>
              <a:t/>
            </a:r>
            <a:br>
              <a:rPr lang="en-US" sz="1800" b="1" dirty="0">
                <a:solidFill>
                  <a:schemeClr val="accent3">
                    <a:lumMod val="50000"/>
                  </a:schemeClr>
                </a:solidFill>
                <a:ea typeface="+mj-ea"/>
                <a:cs typeface="+mj-cs"/>
              </a:rPr>
            </a:br>
            <a:r>
              <a:rPr lang="en-US" sz="1800" b="1" dirty="0">
                <a:solidFill>
                  <a:schemeClr val="accent3">
                    <a:lumMod val="50000"/>
                  </a:schemeClr>
                </a:solidFill>
                <a:ea typeface="+mj-ea"/>
                <a:cs typeface="+mj-cs"/>
              </a:rPr>
              <a:t/>
            </a:r>
            <a:br>
              <a:rPr lang="en-US" sz="1800" b="1" dirty="0">
                <a:solidFill>
                  <a:schemeClr val="accent3">
                    <a:lumMod val="50000"/>
                  </a:schemeClr>
                </a:solidFill>
                <a:ea typeface="+mj-ea"/>
                <a:cs typeface="+mj-cs"/>
              </a:rPr>
            </a:br>
            <a:r>
              <a:rPr lang="en-US" sz="1800" b="1" dirty="0">
                <a:solidFill>
                  <a:schemeClr val="accent3">
                    <a:lumMod val="50000"/>
                  </a:schemeClr>
                </a:solidFill>
                <a:ea typeface="+mj-ea"/>
                <a:cs typeface="+mj-cs"/>
              </a:rPr>
              <a:t/>
            </a:r>
            <a:br>
              <a:rPr lang="en-US" sz="1800" b="1" dirty="0">
                <a:solidFill>
                  <a:schemeClr val="accent3">
                    <a:lumMod val="50000"/>
                  </a:schemeClr>
                </a:solidFill>
                <a:ea typeface="+mj-ea"/>
                <a:cs typeface="+mj-cs"/>
              </a:rPr>
            </a:br>
            <a:r>
              <a:rPr lang="en-US" sz="1800" b="1" dirty="0" smtClean="0">
                <a:solidFill>
                  <a:schemeClr val="accent3">
                    <a:lumMod val="50000"/>
                  </a:schemeClr>
                </a:solidFill>
                <a:ea typeface="+mj-ea"/>
                <a:cs typeface="+mj-cs"/>
              </a:rPr>
              <a:t>		</a:t>
            </a:r>
            <a:r>
              <a:rPr lang="en-US" sz="1600" b="1" dirty="0" smtClean="0">
                <a:solidFill>
                  <a:schemeClr val="accent3">
                    <a:lumMod val="50000"/>
                  </a:schemeClr>
                </a:solidFill>
                <a:ea typeface="+mj-ea"/>
                <a:cs typeface="+mj-cs"/>
              </a:rPr>
              <a:t>http</a:t>
            </a:r>
            <a:r>
              <a:rPr lang="en-US" sz="1600" b="1" dirty="0">
                <a:solidFill>
                  <a:schemeClr val="accent3">
                    <a:lumMod val="50000"/>
                  </a:schemeClr>
                </a:solidFill>
                <a:ea typeface="+mj-ea"/>
                <a:cs typeface="+mj-cs"/>
              </a:rPr>
              <a:t>://www.scholastic.com/readeveryday/facts.htm</a:t>
            </a:r>
            <a:endParaRPr lang="en-US" sz="1600" b="1" dirty="0">
              <a:solidFill>
                <a:schemeClr val="accent3">
                  <a:lumMod val="50000"/>
                </a:schemeClr>
              </a:solidFill>
            </a:endParaRPr>
          </a:p>
        </p:txBody>
      </p:sp>
    </p:spTree>
    <p:extLst>
      <p:ext uri="{BB962C8B-B14F-4D97-AF65-F5344CB8AC3E}">
        <p14:creationId xmlns:p14="http://schemas.microsoft.com/office/powerpoint/2010/main" val="238461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7308" y="1701800"/>
            <a:ext cx="10311103" cy="4927600"/>
          </a:xfrm>
        </p:spPr>
        <p:txBody>
          <a:bodyPr>
            <a:normAutofit fontScale="92500" lnSpcReduction="20000"/>
          </a:bodyPr>
          <a:lstStyle/>
          <a:p>
            <a:r>
              <a:rPr lang="en-US" dirty="0" smtClean="0"/>
              <a:t>With the current literacy crisis, high school students need continued reading instruction. The 2 out of every 3 students who enter high school  below the reading proficiency </a:t>
            </a:r>
            <a:r>
              <a:rPr lang="en-US" dirty="0"/>
              <a:t>level (NAEP </a:t>
            </a:r>
            <a:r>
              <a:rPr lang="en-US" dirty="0" smtClean="0"/>
              <a:t>Reading_2009) will likely never improve unless high school teachers include reading instruction into their curriculum. </a:t>
            </a:r>
          </a:p>
          <a:p>
            <a:r>
              <a:rPr lang="en-US" dirty="0" smtClean="0"/>
              <a:t>Reading instruction in the early grades prepares students to be successful in higher grade levels. Reading instruction at the high school level prepares students to be successful in their careers to follow, </a:t>
            </a:r>
          </a:p>
          <a:p>
            <a:pPr>
              <a:lnSpc>
                <a:spcPct val="120000"/>
              </a:lnSpc>
            </a:pPr>
            <a:r>
              <a:rPr lang="en-US" dirty="0" smtClean="0"/>
              <a:t>“If students are to be truly prepared for college, work, and citizenship, they cannot settle for a modest level of proficiency in reading and writing.”</a:t>
            </a:r>
          </a:p>
          <a:p>
            <a:pPr marL="0" indent="0">
              <a:buNone/>
            </a:pPr>
            <a:r>
              <a:rPr lang="en-US" dirty="0">
                <a:hlinkClick r:id="rId2"/>
              </a:rPr>
              <a:t>http://</a:t>
            </a:r>
            <a:r>
              <a:rPr lang="en-US" dirty="0" smtClean="0">
                <a:hlinkClick r:id="rId2"/>
              </a:rPr>
              <a:t>carnegie.org/fileadmin/Media/Publications/</a:t>
            </a:r>
          </a:p>
          <a:p>
            <a:pPr marL="0" indent="0">
              <a:buNone/>
            </a:pPr>
            <a:r>
              <a:rPr lang="en-US" dirty="0" smtClean="0">
                <a:hlinkClick r:id="rId2"/>
              </a:rPr>
              <a:t>PDF/Content_Areas_report.pdf</a:t>
            </a:r>
            <a:endParaRPr lang="en-US" dirty="0" smtClean="0"/>
          </a:p>
          <a:p>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1. Reading instruction does not end in elementary school </a:t>
            </a:r>
            <a:endParaRPr lang="en-US" dirty="0"/>
          </a:p>
        </p:txBody>
      </p:sp>
      <p:pic>
        <p:nvPicPr>
          <p:cNvPr id="4" name="Picture 3"/>
          <p:cNvPicPr>
            <a:picLocks noChangeAspect="1"/>
          </p:cNvPicPr>
          <p:nvPr/>
        </p:nvPicPr>
        <p:blipFill>
          <a:blip r:embed="rId3"/>
          <a:stretch>
            <a:fillRect/>
          </a:stretch>
        </p:blipFill>
        <p:spPr>
          <a:xfrm>
            <a:off x="8456612" y="5002029"/>
            <a:ext cx="3200400" cy="1643304"/>
          </a:xfrm>
          <a:prstGeom prst="rect">
            <a:avLst/>
          </a:prstGeom>
        </p:spPr>
      </p:pic>
    </p:spTree>
    <p:extLst>
      <p:ext uri="{BB962C8B-B14F-4D97-AF65-F5344CB8AC3E}">
        <p14:creationId xmlns:p14="http://schemas.microsoft.com/office/powerpoint/2010/main" val="115307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Motivate them to WANT to read</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Know your students and know their interests. Help them select texts on topics they enjoy but that will also challenge them.  </a:t>
            </a:r>
          </a:p>
          <a:p>
            <a:r>
              <a:rPr lang="en-US" dirty="0" smtClean="0"/>
              <a:t>Provide a wide range of reading materials in your classroom. This can include e-books, newspapers, magazines, brochures, manuals, etcetera.</a:t>
            </a:r>
          </a:p>
          <a:p>
            <a:r>
              <a:rPr lang="en-US" dirty="0" smtClean="0"/>
              <a:t>“With good </a:t>
            </a:r>
            <a:r>
              <a:rPr lang="en-US" dirty="0"/>
              <a:t>instruction, ample time, and opportunity to read a variety of texts, young adolescents can become successful readers both in and out of school</a:t>
            </a:r>
            <a:r>
              <a:rPr lang="en-US" dirty="0" smtClean="0"/>
              <a:t>.”</a:t>
            </a:r>
          </a:p>
        </p:txBody>
      </p:sp>
      <p:pic>
        <p:nvPicPr>
          <p:cNvPr id="3074" name="Picture 2" descr="http://everydaylife.globalpost.com/DM-Resize/photos.demandstudios.com/getty/article/73/133/sb10069478bh-001.jpg?w=600&amp;h=600&amp;keep_ratio=1&amp;webp=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97613" y="2282210"/>
            <a:ext cx="4976812" cy="33095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51012" y="6172199"/>
            <a:ext cx="9906000" cy="338554"/>
          </a:xfrm>
          <a:prstGeom prst="rect">
            <a:avLst/>
          </a:prstGeom>
        </p:spPr>
        <p:txBody>
          <a:bodyPr wrap="square">
            <a:spAutoFit/>
          </a:bodyPr>
          <a:lstStyle/>
          <a:p>
            <a:r>
              <a:rPr lang="en-US" sz="1600" dirty="0"/>
              <a:t>http://</a:t>
            </a:r>
            <a:r>
              <a:rPr lang="en-US" sz="1600" dirty="0" smtClean="0"/>
              <a:t>www.reading.org/Libraries/position-statements-and resolutions/ps1052_supporting.pdf</a:t>
            </a:r>
            <a:endParaRPr lang="en-US" sz="1600" dirty="0"/>
          </a:p>
        </p:txBody>
      </p:sp>
    </p:spTree>
    <p:extLst>
      <p:ext uri="{BB962C8B-B14F-4D97-AF65-F5344CB8AC3E}">
        <p14:creationId xmlns:p14="http://schemas.microsoft.com/office/powerpoint/2010/main" val="310570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956" y="838200"/>
            <a:ext cx="3351927" cy="2844800"/>
          </a:xfrm>
        </p:spPr>
        <p:txBody>
          <a:bodyPr>
            <a:normAutofit/>
          </a:bodyPr>
          <a:lstStyle/>
          <a:p>
            <a:r>
              <a:rPr lang="en-US" sz="4800" dirty="0"/>
              <a:t>3</a:t>
            </a:r>
            <a:r>
              <a:rPr lang="en-US" sz="4800" dirty="0" smtClean="0"/>
              <a:t>. Use literacy for self-discovery </a:t>
            </a:r>
            <a:endParaRPr lang="en-US" sz="4800" dirty="0"/>
          </a:p>
        </p:txBody>
      </p:sp>
      <p:sp>
        <p:nvSpPr>
          <p:cNvPr id="3" name="Content Placeholder 2"/>
          <p:cNvSpPr>
            <a:spLocks noGrp="1"/>
          </p:cNvSpPr>
          <p:nvPr>
            <p:ph idx="1"/>
          </p:nvPr>
        </p:nvSpPr>
        <p:spPr>
          <a:xfrm>
            <a:off x="4469236" y="152400"/>
            <a:ext cx="6805427" cy="6477000"/>
          </a:xfrm>
        </p:spPr>
        <p:txBody>
          <a:bodyPr>
            <a:normAutofit/>
          </a:bodyPr>
          <a:lstStyle/>
          <a:p>
            <a:r>
              <a:rPr lang="en-US" dirty="0" smtClean="0"/>
              <a:t>A major stage of development in high school is discovering oneself. One of the best ways to help students reflect on their thoughts, beliefs and opinions to better know themselves is through literature. </a:t>
            </a:r>
          </a:p>
          <a:p>
            <a:r>
              <a:rPr lang="en-US" dirty="0" smtClean="0"/>
              <a:t>Below is a short list of engaging books suitable for most high school readers: </a:t>
            </a:r>
          </a:p>
          <a:p>
            <a:pPr lvl="1"/>
            <a:r>
              <a:rPr lang="en-US" dirty="0" smtClean="0"/>
              <a:t>“The Alchemist” by: Paulo Coelho </a:t>
            </a:r>
          </a:p>
          <a:p>
            <a:pPr lvl="1"/>
            <a:r>
              <a:rPr lang="en-US" dirty="0" smtClean="0"/>
              <a:t>“The Hunger Game” series by: Suzanne Collins</a:t>
            </a:r>
          </a:p>
          <a:p>
            <a:pPr lvl="1"/>
            <a:r>
              <a:rPr lang="en-US" dirty="0" smtClean="0"/>
              <a:t>“Water for Elephants” by: Sara </a:t>
            </a:r>
            <a:r>
              <a:rPr lang="en-US" dirty="0" err="1" smtClean="0"/>
              <a:t>Gruen</a:t>
            </a:r>
            <a:r>
              <a:rPr lang="en-US" dirty="0" smtClean="0"/>
              <a:t> </a:t>
            </a:r>
          </a:p>
          <a:p>
            <a:pPr lvl="1"/>
            <a:r>
              <a:rPr lang="en-US" dirty="0" smtClean="0"/>
              <a:t>“Divergent” series by: Veronica Roth </a:t>
            </a:r>
          </a:p>
          <a:p>
            <a:pPr lvl="1"/>
            <a:r>
              <a:rPr lang="en-US" dirty="0" smtClean="0"/>
              <a:t>“The Hitchhikers Guide To The Galaxy” by: Douglas Adams</a:t>
            </a:r>
          </a:p>
          <a:p>
            <a:pPr lvl="1"/>
            <a:endParaRPr lang="en-US" dirty="0"/>
          </a:p>
          <a:p>
            <a:r>
              <a:rPr lang="en-US" sz="1600" dirty="0" smtClean="0"/>
              <a:t>http</a:t>
            </a:r>
            <a:r>
              <a:rPr lang="en-US" sz="1600" dirty="0"/>
              <a:t>://www.goodreads.com/list/show/10119.Best_Books_for_a_High_School_Student</a:t>
            </a:r>
          </a:p>
        </p:txBody>
      </p:sp>
      <p:sp>
        <p:nvSpPr>
          <p:cNvPr id="4" name="Text Placeholder 3"/>
          <p:cNvSpPr>
            <a:spLocks noGrp="1"/>
          </p:cNvSpPr>
          <p:nvPr>
            <p:ph type="body" sz="half" idx="2"/>
          </p:nvPr>
        </p:nvSpPr>
        <p:spPr/>
        <p:txBody>
          <a:bodyPr/>
          <a:lstStyle/>
          <a:p>
            <a:endParaRPr lang="en-US"/>
          </a:p>
        </p:txBody>
      </p:sp>
      <p:pic>
        <p:nvPicPr>
          <p:cNvPr id="1026" name="Picture 2" descr="http://classroom.synonym.com/DM-Resize/photos.demandstudios.com/getty/article/165/139/78376250.jpg?w=600&amp;h=600&amp;keep_rati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600" y="4394200"/>
            <a:ext cx="3352800" cy="22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37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309" y="-304800"/>
            <a:ext cx="10157354" cy="1397000"/>
          </a:xfrm>
        </p:spPr>
        <p:txBody>
          <a:bodyPr/>
          <a:lstStyle/>
          <a:p>
            <a:pPr algn="ctr"/>
            <a:r>
              <a:rPr lang="en-US" dirty="0" smtClean="0"/>
              <a:t>4. Have literacy discussions </a:t>
            </a:r>
            <a:endParaRPr lang="en-US" dirty="0"/>
          </a:p>
        </p:txBody>
      </p:sp>
      <p:sp>
        <p:nvSpPr>
          <p:cNvPr id="4" name="Text Placeholder 3"/>
          <p:cNvSpPr>
            <a:spLocks noGrp="1"/>
          </p:cNvSpPr>
          <p:nvPr>
            <p:ph type="body" idx="1"/>
          </p:nvPr>
        </p:nvSpPr>
        <p:spPr/>
        <p:txBody>
          <a:bodyPr/>
          <a:lstStyle/>
          <a:p>
            <a:r>
              <a:rPr lang="en-US" dirty="0" smtClean="0"/>
              <a:t>The importance of discussion </a:t>
            </a:r>
            <a:endParaRPr lang="en-US" dirty="0"/>
          </a:p>
        </p:txBody>
      </p:sp>
      <p:sp>
        <p:nvSpPr>
          <p:cNvPr id="3" name="Content Placeholder 2"/>
          <p:cNvSpPr>
            <a:spLocks noGrp="1"/>
          </p:cNvSpPr>
          <p:nvPr>
            <p:ph sz="half" idx="2"/>
          </p:nvPr>
        </p:nvSpPr>
        <p:spPr/>
        <p:txBody>
          <a:bodyPr/>
          <a:lstStyle/>
          <a:p>
            <a:r>
              <a:rPr lang="en-US" dirty="0" smtClean="0"/>
              <a:t>Discussing readings is a great way to deepen learning experiences across content areas. After having students read a chapter from their science book, a current event in the newspaper or a play by Shakespeare, take the time to discuss the reading. This will help them organize their thoughts, learn from one another and further their understanding. </a:t>
            </a:r>
          </a:p>
          <a:p>
            <a:endParaRPr lang="en-US" dirty="0"/>
          </a:p>
        </p:txBody>
      </p:sp>
      <p:sp>
        <p:nvSpPr>
          <p:cNvPr id="5" name="Text Placeholder 4"/>
          <p:cNvSpPr>
            <a:spLocks noGrp="1"/>
          </p:cNvSpPr>
          <p:nvPr>
            <p:ph type="body" sz="quarter" idx="3"/>
          </p:nvPr>
        </p:nvSpPr>
        <p:spPr/>
        <p:txBody>
          <a:bodyPr/>
          <a:lstStyle/>
          <a:p>
            <a:r>
              <a:rPr lang="en-US" dirty="0" smtClean="0"/>
              <a:t>Short Video and discussion </a:t>
            </a:r>
            <a:endParaRPr lang="en-US" dirty="0"/>
          </a:p>
        </p:txBody>
      </p:sp>
      <p:sp>
        <p:nvSpPr>
          <p:cNvPr id="8" name="Rectangle 7"/>
          <p:cNvSpPr/>
          <p:nvPr/>
        </p:nvSpPr>
        <p:spPr>
          <a:xfrm>
            <a:off x="394091" y="6321965"/>
            <a:ext cx="11603790" cy="830997"/>
          </a:xfrm>
          <a:prstGeom prst="rect">
            <a:avLst/>
          </a:prstGeom>
        </p:spPr>
        <p:txBody>
          <a:bodyPr wrap="square">
            <a:spAutoFit/>
          </a:bodyPr>
          <a:lstStyle/>
          <a:p>
            <a:r>
              <a:rPr lang="en-US" dirty="0">
                <a:hlinkClick r:id="rId2"/>
              </a:rPr>
              <a:t>https://</a:t>
            </a:r>
            <a:r>
              <a:rPr lang="en-US" dirty="0" smtClean="0">
                <a:hlinkClick r:id="rId2"/>
              </a:rPr>
              <a:t>www.teachingchannel.org/videos/high-school-literature-lesson-plan</a:t>
            </a:r>
            <a:endParaRPr lang="en-US" dirty="0" smtClean="0"/>
          </a:p>
          <a:p>
            <a:endParaRPr lang="en-US" dirty="0"/>
          </a:p>
        </p:txBody>
      </p:sp>
      <p:sp>
        <p:nvSpPr>
          <p:cNvPr id="9" name="Content Placeholder 8"/>
          <p:cNvSpPr>
            <a:spLocks noGrp="1"/>
          </p:cNvSpPr>
          <p:nvPr>
            <p:ph sz="quarter" idx="4"/>
          </p:nvPr>
        </p:nvSpPr>
        <p:spPr/>
        <p:txBody>
          <a:bodyPr/>
          <a:lstStyle/>
          <a:p>
            <a:r>
              <a:rPr lang="en-US" sz="2800" dirty="0" smtClean="0"/>
              <a:t>(Click on the link below to view the video)</a:t>
            </a:r>
          </a:p>
          <a:p>
            <a:endParaRPr lang="en-US" sz="2800" dirty="0"/>
          </a:p>
          <a:p>
            <a:r>
              <a:rPr lang="en-US" sz="2800" dirty="0" smtClean="0"/>
              <a:t>Discussion Question: </a:t>
            </a:r>
            <a:r>
              <a:rPr lang="en-US" sz="2800" dirty="0"/>
              <a:t>Could pinwheel discussions be used in other content areas? </a:t>
            </a:r>
          </a:p>
          <a:p>
            <a:endParaRPr lang="en-US" dirty="0" smtClean="0"/>
          </a:p>
          <a:p>
            <a:endParaRPr lang="en-US" dirty="0"/>
          </a:p>
        </p:txBody>
      </p:sp>
    </p:spTree>
    <p:extLst>
      <p:ext uri="{BB962C8B-B14F-4D97-AF65-F5344CB8AC3E}">
        <p14:creationId xmlns:p14="http://schemas.microsoft.com/office/powerpoint/2010/main" val="191722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7309" y="1701800"/>
            <a:ext cx="10157354" cy="5003800"/>
          </a:xfrm>
        </p:spPr>
        <p:txBody>
          <a:bodyPr>
            <a:normAutofit fontScale="92500" lnSpcReduction="20000"/>
          </a:bodyPr>
          <a:lstStyle/>
          <a:p>
            <a:r>
              <a:rPr lang="en-US" dirty="0" smtClean="0"/>
              <a:t>Subject area concepts and vocabulary are necessary for students to be able to comprehend content specific textbooks. There are unique challenges presented in each of the different content areas. </a:t>
            </a:r>
          </a:p>
          <a:p>
            <a:r>
              <a:rPr lang="en-US" dirty="0"/>
              <a:t>“Every academic content area…has its own vocabulary, textual formats, stylistic conventions, and ways of understanding, analyzing, interpreting, and responding to words on the page</a:t>
            </a:r>
            <a:r>
              <a:rPr lang="en-US" dirty="0" smtClean="0"/>
              <a:t>.”</a:t>
            </a:r>
          </a:p>
          <a:p>
            <a:r>
              <a:rPr lang="en-US" dirty="0" smtClean="0"/>
              <a:t>As educators, it is our role to provide our students with the skills they need to be successful independently. This often requires us to differentiate our instruction to meet the diverse needs of our students. </a:t>
            </a:r>
          </a:p>
          <a:p>
            <a:r>
              <a:rPr lang="en-US" dirty="0" smtClean="0"/>
              <a:t>We are doing a disservice to our students if we try to take reading and writing out of other content areas. ALWAYS encourage best reading and writing skills in your classroom because YOU ARE ALL TEACHERS OF READING AND WRITING. </a:t>
            </a:r>
          </a:p>
          <a:p>
            <a:r>
              <a:rPr lang="en-US" dirty="0" smtClean="0">
                <a:hlinkClick r:id="rId2"/>
              </a:rPr>
              <a:t>http</a:t>
            </a:r>
            <a:r>
              <a:rPr lang="en-US" dirty="0">
                <a:hlinkClick r:id="rId2"/>
              </a:rPr>
              <a:t>://</a:t>
            </a:r>
            <a:r>
              <a:rPr lang="en-US" dirty="0" smtClean="0">
                <a:hlinkClick r:id="rId2"/>
              </a:rPr>
              <a:t>carnegie.org/fileadmin/Media/Publications/PDF/Content_Areas_report.pdf</a:t>
            </a:r>
            <a:endParaRPr lang="en-US" dirty="0" smtClean="0"/>
          </a:p>
          <a:p>
            <a:endParaRPr lang="en-US" dirty="0"/>
          </a:p>
        </p:txBody>
      </p:sp>
      <p:sp>
        <p:nvSpPr>
          <p:cNvPr id="2" name="Title 1"/>
          <p:cNvSpPr>
            <a:spLocks noGrp="1"/>
          </p:cNvSpPr>
          <p:nvPr>
            <p:ph type="title"/>
          </p:nvPr>
        </p:nvSpPr>
        <p:spPr/>
        <p:txBody>
          <a:bodyPr/>
          <a:lstStyle/>
          <a:p>
            <a:r>
              <a:rPr lang="en-US" dirty="0" smtClean="0"/>
              <a:t>5. Use literacy across curriculums </a:t>
            </a:r>
            <a:endParaRPr lang="en-US" dirty="0"/>
          </a:p>
        </p:txBody>
      </p:sp>
    </p:spTree>
    <p:extLst>
      <p:ext uri="{BB962C8B-B14F-4D97-AF65-F5344CB8AC3E}">
        <p14:creationId xmlns:p14="http://schemas.microsoft.com/office/powerpoint/2010/main" val="371452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endParaRPr lang="en-US" dirty="0" smtClean="0"/>
          </a:p>
        </p:txBody>
      </p:sp>
      <p:sp>
        <p:nvSpPr>
          <p:cNvPr id="3" name="Title 2"/>
          <p:cNvSpPr>
            <a:spLocks noGrp="1"/>
          </p:cNvSpPr>
          <p:nvPr>
            <p:ph type="ctrTitle"/>
          </p:nvPr>
        </p:nvSpPr>
        <p:spPr/>
        <p:txBody>
          <a:bodyPr>
            <a:normAutofit fontScale="90000"/>
          </a:bodyPr>
          <a:lstStyle/>
          <a:p>
            <a:r>
              <a:rPr lang="en-US" dirty="0" smtClean="0"/>
              <a:t>Homework: Brainstorm what you think we can do to improve literacy in our school. </a:t>
            </a:r>
            <a:endParaRPr lang="en-US" dirty="0"/>
          </a:p>
        </p:txBody>
      </p:sp>
      <p:pic>
        <p:nvPicPr>
          <p:cNvPr id="2050" name="Picture 2" descr="http://blog.remind101.com/wp-content/uploads/2014/05/teacher-com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722" y="0"/>
            <a:ext cx="4971085" cy="6887311"/>
          </a:xfrm>
          <a:prstGeom prst="rect">
            <a:avLst/>
          </a:prstGeom>
          <a:solidFill>
            <a:schemeClr val="accent1">
              <a:lumMod val="75000"/>
            </a:schemeClr>
          </a:solidFill>
        </p:spPr>
      </p:pic>
    </p:spTree>
    <p:extLst>
      <p:ext uri="{BB962C8B-B14F-4D97-AF65-F5344CB8AC3E}">
        <p14:creationId xmlns:p14="http://schemas.microsoft.com/office/powerpoint/2010/main" val="15657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We can make an AWESOME  difference! </a:t>
            </a:r>
            <a:endParaRPr lang="en-US" sz="2800" dirty="0"/>
          </a:p>
        </p:txBody>
      </p:sp>
      <p:sp>
        <p:nvSpPr>
          <p:cNvPr id="3" name="Picture Placeholder 2"/>
          <p:cNvSpPr>
            <a:spLocks noGrp="1"/>
          </p:cNvSpPr>
          <p:nvPr>
            <p:ph type="pic" idx="1"/>
          </p:nvPr>
        </p:nvSpPr>
        <p:spPr>
          <a:xfrm>
            <a:off x="2471346" y="351253"/>
            <a:ext cx="7313295" cy="4448175"/>
          </a:xfrm>
        </p:spPr>
      </p:sp>
      <p:sp>
        <p:nvSpPr>
          <p:cNvPr id="4" name="Text Placeholder 3"/>
          <p:cNvSpPr>
            <a:spLocks noGrp="1"/>
          </p:cNvSpPr>
          <p:nvPr>
            <p:ph type="body" sz="half" idx="2"/>
          </p:nvPr>
        </p:nvSpPr>
        <p:spPr/>
        <p:txBody>
          <a:bodyPr>
            <a:normAutofit fontScale="92500" lnSpcReduction="10000"/>
          </a:bodyPr>
          <a:lstStyle/>
          <a:p>
            <a:pPr algn="ctr"/>
            <a:r>
              <a:rPr lang="en-US" sz="2800" dirty="0" smtClean="0"/>
              <a:t>Thank you for your time. Please send me your ideas (</a:t>
            </a:r>
            <a:r>
              <a:rPr lang="en-US" sz="2800" dirty="0" smtClean="0">
                <a:hlinkClick r:id="rId3"/>
              </a:rPr>
              <a:t>bwisnor@bgsu.edu</a:t>
            </a:r>
            <a:r>
              <a:rPr lang="en-US" sz="2800" dirty="0" smtClean="0"/>
              <a:t>) </a:t>
            </a:r>
            <a:r>
              <a:rPr lang="en-US" sz="2800" dirty="0" smtClean="0">
                <a:sym typeface="Wingdings" panose="05000000000000000000" pitchFamily="2" charset="2"/>
              </a:rPr>
              <a:t></a:t>
            </a:r>
            <a:endParaRPr lang="en-US" sz="2800" dirty="0" smtClean="0"/>
          </a:p>
          <a:p>
            <a:endParaRPr lang="en-US" dirty="0" smtClean="0"/>
          </a:p>
        </p:txBody>
      </p:sp>
      <p:pic>
        <p:nvPicPr>
          <p:cNvPr id="6" name="RwlhUcSGqgs"/>
          <p:cNvPicPr>
            <a:picLocks noRot="1" noChangeAspect="1"/>
          </p:cNvPicPr>
          <p:nvPr>
            <a:videoFile r:link="rId1"/>
          </p:nvPr>
        </p:nvPicPr>
        <p:blipFill>
          <a:blip r:embed="rId4"/>
          <a:stretch>
            <a:fillRect/>
          </a:stretch>
        </p:blipFill>
        <p:spPr>
          <a:xfrm>
            <a:off x="2055812" y="307218"/>
            <a:ext cx="7986150" cy="4492210"/>
          </a:xfrm>
          <a:prstGeom prst="rect">
            <a:avLst/>
          </a:prstGeom>
        </p:spPr>
      </p:pic>
    </p:spTree>
    <p:extLst>
      <p:ext uri="{BB962C8B-B14F-4D97-AF65-F5344CB8AC3E}">
        <p14:creationId xmlns:p14="http://schemas.microsoft.com/office/powerpoint/2010/main" val="1791926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elcome back to school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Welcome back to school presentation" id="{BA20AF26-224D-43BB-86DA-2BC792E36EB8}" vid="{9710191D-09DB-4AC7-B7A2-C1364C5E432F}"/>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A2750EA-B7A8-4FA6-B68F-CA4FDFC453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back to school presentation</Template>
  <TotalTime>0</TotalTime>
  <Words>804</Words>
  <Application>Microsoft Office PowerPoint</Application>
  <PresentationFormat>Custom</PresentationFormat>
  <Paragraphs>59</Paragraphs>
  <Slides>9</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Courier New</vt:lpstr>
      <vt:lpstr>Wingdings</vt:lpstr>
      <vt:lpstr>Welcome back to school presentation</vt:lpstr>
      <vt:lpstr>High School High Fives on Literacy </vt:lpstr>
      <vt:lpstr>PowerPoint Presentation</vt:lpstr>
      <vt:lpstr>1. Reading instruction does not end in elementary school </vt:lpstr>
      <vt:lpstr>2. Motivate them to WANT to read</vt:lpstr>
      <vt:lpstr>3. Use literacy for self-discovery </vt:lpstr>
      <vt:lpstr>4. Have literacy discussions </vt:lpstr>
      <vt:lpstr>5. Use literacy across curriculums </vt:lpstr>
      <vt:lpstr>Homework: Brainstorm what you think we can do to improve literacy in our school. </vt:lpstr>
      <vt:lpstr>We can make an AWESOME  difference!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2014-05-15T13:04:47Z</dcterms:created>
  <dcterms:modified xsi:type="dcterms:W3CDTF">2014-06-17T05:13:08Z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TC034606159991</vt:lpwstr>
  </property>
</Properties>
</file>