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charset="0"/>
      <p:regular r:id="rId14"/>
      <p:bold r:id="rId15"/>
    </p:embeddedFont>
    <p:embeddedFont>
      <p:font typeface="Architects Daughter" charset="0"/>
      <p:regular r:id="rId16"/>
    </p:embeddedFont>
    <p:embeddedFont>
      <p:font typeface="Source Code Pro"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BECKA" initials="" lastIdx="1" clrIdx="0"/>
  <p:cmAuthor id="1" name="SHIRLEY PAYNE" initials="" lastIdx="1" clrIdx="1"/>
  <p:cmAuthor id="2" name="Leslie Kozich" initials="" lastIdx="1" clrIdx="2"/>
  <p:cmAuthor id="3" name="Breanna Wisnor"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91" d="100"/>
          <a:sy n="91" d="100"/>
        </p:scale>
        <p:origin x="-792"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This is a great way to generate writing ideas.  The students would really like the sound effects also.</p:text>
  </p:cm>
  <p:cm authorId="1" idx="1">
    <p:pos x="6000" y="100"/>
    <p:text>I love this website!  The students could use it also during free time or doing writing lessons.  Perfect for all types of students.</p:text>
  </p:cm>
  <p:cm authorId="2" idx="1">
    <p:pos x="6000" y="200"/>
    <p:text>This is a fun way to help student's generate ideas for their stories since this is something my student's struggle with!</p:text>
  </p:cm>
  <p:cm authorId="3" idx="1">
    <p:pos x="6000" y="300"/>
    <p:text>This would be a great way to generate unique morning writing prompts!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pPr lvl="0" algn="r">
                <a:spcBef>
                  <a:spcPts val="0"/>
                </a:spcBef>
                <a:buNone/>
              </a:p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gsu.az1.qualtrics.com/SE/?SID=SV_emUTTY9yIk9E6e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candcoedlaw.com/blog/wp-content/uploads/2014/04/Frustrated.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mystorybook.com/" TargetMode="External"/><Relationship Id="rId4" Type="http://schemas.openxmlformats.org/officeDocument/2006/relationships/hyperlink" Target="http://www.scholastic.com/teachers/story-star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scholastic.com/teachers/story-starter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omments" Target="../comments/commen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mystorybook.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torybird.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abcya.com/story_maker.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sz="6000"/>
              <a:t>Welcome to “Once Upon an e-book”</a:t>
            </a:r>
          </a:p>
          <a:p>
            <a:pPr lvl="0">
              <a:spcBef>
                <a:spcPts val="0"/>
              </a:spcBef>
              <a:buNone/>
            </a:pPr>
            <a:r>
              <a:rPr lang="en" sz="6000"/>
              <a:t> A Presentation on Digital Storytelling</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lgn="l">
              <a:spcBef>
                <a:spcPts val="0"/>
              </a:spcBef>
              <a:buNone/>
            </a:pPr>
            <a:endParaRPr>
              <a:latin typeface="Architects Daughter"/>
              <a:ea typeface="Architects Daughter"/>
              <a:cs typeface="Architects Daughter"/>
              <a:sym typeface="Architects Daughter"/>
            </a:endParaRPr>
          </a:p>
          <a:p>
            <a:pPr lvl="0">
              <a:spcBef>
                <a:spcPts val="0"/>
              </a:spcBef>
              <a:buNone/>
            </a:pPr>
            <a:r>
              <a:rPr lang="en" sz="3000">
                <a:latin typeface="Architects Daughter"/>
                <a:ea typeface="Architects Daughter"/>
                <a:cs typeface="Architects Daughter"/>
                <a:sym typeface="Architects Daughter"/>
              </a:rPr>
              <a:t>By: Breanna Wisnor</a:t>
            </a:r>
          </a:p>
          <a:p>
            <a:pPr lvl="0">
              <a:spcBef>
                <a:spcPts val="0"/>
              </a:spcBef>
              <a:buNone/>
            </a:pPr>
            <a:r>
              <a:rPr lang="en" sz="1800">
                <a:latin typeface="Architects Daughter"/>
                <a:ea typeface="Architects Daughter"/>
                <a:cs typeface="Architects Daughter"/>
                <a:sym typeface="Architects Daughter"/>
              </a:rPr>
              <a:t>Monday, July 25, 2016</a:t>
            </a:r>
          </a:p>
          <a:p>
            <a:pPr lvl="0">
              <a:spcBef>
                <a:spcPts val="0"/>
              </a:spcBef>
              <a:buNone/>
            </a:pPr>
            <a:endParaRPr>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Before you go… </a:t>
            </a:r>
          </a:p>
        </p:txBody>
      </p:sp>
      <p:sp>
        <p:nvSpPr>
          <p:cNvPr id="115" name="Shape 11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3600">
                <a:latin typeface="Amatic SC"/>
                <a:ea typeface="Amatic SC"/>
                <a:cs typeface="Amatic SC"/>
                <a:sym typeface="Amatic SC"/>
              </a:rPr>
              <a:t>Please click the link below to take a survey on the effectiveness of today’s session:</a:t>
            </a:r>
          </a:p>
          <a:p>
            <a:pPr lvl="0">
              <a:spcBef>
                <a:spcPts val="0"/>
              </a:spcBef>
              <a:buNone/>
            </a:pPr>
            <a:r>
              <a:rPr lang="en" sz="2200">
                <a:solidFill>
                  <a:srgbClr val="007AC0"/>
                </a:solidFill>
                <a:highlight>
                  <a:srgbClr val="FFFFFF"/>
                </a:highlight>
                <a:latin typeface="Arial"/>
                <a:ea typeface="Arial"/>
                <a:cs typeface="Arial"/>
                <a:sym typeface="Arial"/>
                <a:hlinkClick r:id="rId3"/>
              </a:rPr>
              <a:t>https://bgsu.az1.qualtrics.com/SE/?SID=SV_emUTTY9yIk9E6eF</a:t>
            </a:r>
          </a:p>
          <a:p>
            <a:pPr lvl="0">
              <a:spcBef>
                <a:spcPts val="0"/>
              </a:spcBef>
              <a:buNone/>
            </a:pPr>
            <a:endParaRPr sz="3600">
              <a:latin typeface="Amatic SC"/>
              <a:ea typeface="Amatic SC"/>
              <a:cs typeface="Amatic SC"/>
              <a:sym typeface="Amatic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a:t>References </a:t>
            </a:r>
          </a:p>
        </p:txBody>
      </p:sp>
      <p:sp>
        <p:nvSpPr>
          <p:cNvPr id="121" name="Shape 121"/>
          <p:cNvSpPr txBox="1">
            <a:spLocks noGrp="1"/>
          </p:cNvSpPr>
          <p:nvPr>
            <p:ph type="body" idx="1"/>
          </p:nvPr>
        </p:nvSpPr>
        <p:spPr>
          <a:xfrm>
            <a:off x="311700" y="1228675"/>
            <a:ext cx="8520600" cy="3340200"/>
          </a:xfrm>
          <a:prstGeom prst="rect">
            <a:avLst/>
          </a:prstGeom>
          <a:ln w="9525" cap="flat" cmpd="sng">
            <a:solidFill>
              <a:srgbClr val="000000"/>
            </a:solidFill>
            <a:prstDash val="dashDot"/>
            <a:round/>
            <a:headEnd type="none" w="med" len="med"/>
            <a:tailEnd type="none" w="med" len="med"/>
          </a:ln>
        </p:spPr>
        <p:txBody>
          <a:bodyPr lIns="91425" tIns="91425" rIns="91425" bIns="91425" anchor="t" anchorCtr="0">
            <a:noAutofit/>
          </a:bodyPr>
          <a:lstStyle/>
          <a:p>
            <a:pPr lvl="0">
              <a:spcBef>
                <a:spcPts val="0"/>
              </a:spcBef>
              <a:buNone/>
            </a:pPr>
            <a:r>
              <a:rPr lang="en" sz="3000">
                <a:latin typeface="Amatic SC"/>
                <a:ea typeface="Amatic SC"/>
                <a:cs typeface="Amatic SC"/>
                <a:sym typeface="Amatic SC"/>
              </a:rPr>
              <a:t>Images: </a:t>
            </a:r>
            <a:r>
              <a:rPr lang="en" sz="3000" u="sng">
                <a:solidFill>
                  <a:schemeClr val="hlink"/>
                </a:solidFill>
                <a:latin typeface="Amatic SC"/>
                <a:ea typeface="Amatic SC"/>
                <a:cs typeface="Amatic SC"/>
                <a:sym typeface="Amatic SC"/>
                <a:hlinkClick r:id="rId3"/>
              </a:rPr>
              <a:t>http://www.candcoedlaw.com/blog/wp-content/uploads/2014/04/Frustrated.jpg</a:t>
            </a:r>
          </a:p>
          <a:p>
            <a:pPr lvl="0">
              <a:spcBef>
                <a:spcPts val="0"/>
              </a:spcBef>
              <a:buNone/>
            </a:pPr>
            <a:r>
              <a:rPr lang="en" sz="3000">
                <a:latin typeface="Amatic SC"/>
                <a:ea typeface="Amatic SC"/>
                <a:cs typeface="Amatic SC"/>
                <a:sym typeface="Amatic SC"/>
              </a:rPr>
              <a:t>Websites explored:</a:t>
            </a:r>
          </a:p>
          <a:p>
            <a:pPr lvl="0">
              <a:spcBef>
                <a:spcPts val="0"/>
              </a:spcBef>
              <a:buNone/>
            </a:pPr>
            <a:r>
              <a:rPr lang="en" sz="3000" u="sng">
                <a:solidFill>
                  <a:schemeClr val="hlink"/>
                </a:solidFill>
                <a:latin typeface="Amatic SC"/>
                <a:ea typeface="Amatic SC"/>
                <a:cs typeface="Amatic SC"/>
                <a:sym typeface="Amatic SC"/>
                <a:hlinkClick r:id="rId4"/>
              </a:rPr>
              <a:t>http://www.scholastic.com/teachers/story-starters/</a:t>
            </a:r>
          </a:p>
          <a:p>
            <a:pPr lvl="0">
              <a:spcBef>
                <a:spcPts val="0"/>
              </a:spcBef>
              <a:buNone/>
            </a:pPr>
            <a:r>
              <a:rPr lang="en" sz="3000" u="sng">
                <a:solidFill>
                  <a:schemeClr val="hlink"/>
                </a:solidFill>
                <a:latin typeface="Amatic SC"/>
                <a:ea typeface="Amatic SC"/>
                <a:cs typeface="Amatic SC"/>
                <a:sym typeface="Amatic SC"/>
                <a:hlinkClick r:id="rId5"/>
              </a:rPr>
              <a:t>https://www.mystorybook.com/</a:t>
            </a: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Why is this topic important?</a:t>
            </a:r>
          </a:p>
        </p:txBody>
      </p:sp>
      <p:sp>
        <p:nvSpPr>
          <p:cNvPr id="63" name="Shape 63"/>
          <p:cNvSpPr txBox="1">
            <a:spLocks noGrp="1"/>
          </p:cNvSpPr>
          <p:nvPr>
            <p:ph type="body" idx="1"/>
          </p:nvPr>
        </p:nvSpPr>
        <p:spPr>
          <a:xfrm>
            <a:off x="311700" y="1228675"/>
            <a:ext cx="8520600" cy="3340200"/>
          </a:xfrm>
          <a:prstGeom prst="rect">
            <a:avLst/>
          </a:prstGeom>
          <a:ln w="9525" cap="flat" cmpd="sng">
            <a:solidFill>
              <a:srgbClr val="000000"/>
            </a:solidFill>
            <a:prstDash val="dash"/>
            <a:round/>
            <a:headEnd type="none" w="med" len="med"/>
            <a:tailEnd type="none" w="med" len="med"/>
          </a:ln>
        </p:spPr>
        <p:txBody>
          <a:bodyPr lIns="91425" tIns="91425" rIns="91425" bIns="91425" anchor="t" anchorCtr="0">
            <a:noAutofit/>
          </a:bodyPr>
          <a:lstStyle/>
          <a:p>
            <a:pPr marR="25400" lvl="0">
              <a:spcBef>
                <a:spcPts val="0"/>
              </a:spcBef>
              <a:spcAft>
                <a:spcPts val="0"/>
              </a:spcAft>
              <a:buNone/>
            </a:pPr>
            <a:r>
              <a:rPr lang="en" sz="2400" b="1">
                <a:solidFill>
                  <a:srgbClr val="000000"/>
                </a:solidFill>
                <a:latin typeface="Amatic SC"/>
                <a:ea typeface="Amatic SC"/>
                <a:cs typeface="Amatic SC"/>
                <a:sym typeface="Amatic SC"/>
              </a:rPr>
              <a:t>This presentation was created because I know we often struggle to find meaningful activities during our weekly computer lab time. It often feels like “another thing to plan”. We have been told by the third grade teachers that, based on the AIR test, our students need more practice with responding to online writing prompts. When completing a digital storytelling module for my educational technologies course, I came across several meaningful sites to create online books. I think this could be a great way for our students to work on an engaging, ongoing project each week that is meaningful but does not require us to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How will this benefit our students?</a:t>
            </a:r>
          </a:p>
        </p:txBody>
      </p:sp>
      <p:sp>
        <p:nvSpPr>
          <p:cNvPr id="69" name="Shape 69"/>
          <p:cNvSpPr txBox="1">
            <a:spLocks noGrp="1"/>
          </p:cNvSpPr>
          <p:nvPr>
            <p:ph type="body" idx="1"/>
          </p:nvPr>
        </p:nvSpPr>
        <p:spPr>
          <a:xfrm>
            <a:off x="311700" y="967925"/>
            <a:ext cx="8520600" cy="4119300"/>
          </a:xfrm>
          <a:prstGeom prst="rect">
            <a:avLst/>
          </a:prstGeom>
          <a:ln w="9525" cap="flat" cmpd="sng">
            <a:solidFill>
              <a:srgbClr val="000000"/>
            </a:solidFill>
            <a:prstDash val="dot"/>
            <a:round/>
            <a:headEnd type="none" w="med" len="med"/>
            <a:tailEnd type="none" w="med" len="med"/>
          </a:ln>
        </p:spPr>
        <p:txBody>
          <a:bodyPr lIns="91425" tIns="91425" rIns="91425" bIns="91425" anchor="t" anchorCtr="0">
            <a:noAutofit/>
          </a:bodyPr>
          <a:lstStyle/>
          <a:p>
            <a:pPr lvl="0" rtl="0">
              <a:spcBef>
                <a:spcPts val="0"/>
              </a:spcBef>
              <a:buNone/>
            </a:pPr>
            <a:r>
              <a:rPr lang="en" sz="2400" b="1">
                <a:solidFill>
                  <a:schemeClr val="accent1"/>
                </a:solidFill>
                <a:latin typeface="Amatic SC"/>
                <a:ea typeface="Amatic SC"/>
                <a:cs typeface="Amatic SC"/>
                <a:sym typeface="Amatic SC"/>
              </a:rPr>
              <a:t>The anticipated student need is exposure to typing in a meaningful way. As second graders, students need to practice typing their thoughts in a coherent and meaningful way because there is a great deal of typed, extended response on the third grade AIR test. This past year, third graders struggled with this skill. They were not able to type fast enough and struggled to put their ideas into coherent, typed responses. 				</a:t>
            </a:r>
          </a:p>
          <a:p>
            <a:pPr lvl="0" algn="ctr" rtl="0">
              <a:spcBef>
                <a:spcPts val="0"/>
              </a:spcBef>
              <a:buNone/>
            </a:pPr>
            <a:r>
              <a:rPr lang="en" sz="2400" b="1" i="1">
                <a:solidFill>
                  <a:schemeClr val="accent1"/>
                </a:solidFill>
                <a:latin typeface="Amatic SC"/>
                <a:ea typeface="Amatic SC"/>
                <a:cs typeface="Amatic SC"/>
                <a:sym typeface="Amatic SC"/>
              </a:rPr>
              <a:t>-How often did you allow your students to practice typing last year? </a:t>
            </a:r>
          </a:p>
          <a:p>
            <a:pPr lvl="0" algn="ctr" rtl="0">
              <a:spcBef>
                <a:spcPts val="0"/>
              </a:spcBef>
              <a:buNone/>
            </a:pPr>
            <a:r>
              <a:rPr lang="en" sz="2400" b="1" i="1">
                <a:solidFill>
                  <a:schemeClr val="accent1"/>
                </a:solidFill>
                <a:latin typeface="Amatic SC"/>
                <a:ea typeface="Amatic SC"/>
                <a:cs typeface="Amatic SC"/>
                <a:sym typeface="Amatic SC"/>
              </a:rPr>
              <a:t>-Did you ever use digital storytelling in the classroom? </a:t>
            </a:r>
          </a:p>
          <a:p>
            <a:pPr lvl="0" algn="ctr">
              <a:spcBef>
                <a:spcPts val="0"/>
              </a:spcBef>
              <a:buNone/>
            </a:pPr>
            <a:r>
              <a:rPr lang="en" sz="2400" b="1" i="1">
                <a:solidFill>
                  <a:schemeClr val="accent1"/>
                </a:solidFill>
                <a:latin typeface="Amatic SC"/>
                <a:ea typeface="Amatic SC"/>
                <a:cs typeface="Amatic SC"/>
                <a:sym typeface="Amatic SC"/>
              </a:rPr>
              <a:t>-How did you help your students prepare for the air test?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How was this need determined?</a:t>
            </a:r>
          </a:p>
        </p:txBody>
      </p:sp>
      <p:sp>
        <p:nvSpPr>
          <p:cNvPr id="75" name="Shape 75"/>
          <p:cNvSpPr txBox="1">
            <a:spLocks noGrp="1"/>
          </p:cNvSpPr>
          <p:nvPr>
            <p:ph type="body" idx="1"/>
          </p:nvPr>
        </p:nvSpPr>
        <p:spPr>
          <a:xfrm>
            <a:off x="311700" y="1228675"/>
            <a:ext cx="8520600" cy="3340200"/>
          </a:xfrm>
          <a:prstGeom prst="rect">
            <a:avLst/>
          </a:prstGeom>
          <a:ln w="9525" cap="flat" cmpd="sng">
            <a:solidFill>
              <a:srgbClr val="000000"/>
            </a:solidFill>
            <a:prstDash val="lgDash"/>
            <a:round/>
            <a:headEnd type="none" w="med" len="med"/>
            <a:tailEnd type="none" w="med" len="med"/>
          </a:ln>
        </p:spPr>
        <p:txBody>
          <a:bodyPr lIns="91425" tIns="91425" rIns="91425" bIns="91425" anchor="t" anchorCtr="0">
            <a:noAutofit/>
          </a:bodyPr>
          <a:lstStyle/>
          <a:p>
            <a:pPr lvl="0">
              <a:spcBef>
                <a:spcPts val="0"/>
              </a:spcBef>
              <a:buNone/>
            </a:pPr>
            <a:r>
              <a:rPr lang="en" sz="2400" b="1">
                <a:latin typeface="Amatic SC"/>
                <a:ea typeface="Amatic SC"/>
                <a:cs typeface="Amatic SC"/>
                <a:sym typeface="Amatic SC"/>
              </a:rPr>
              <a:t>-Cadre/staff meetings and discussions with first, second, and third grade teachers on preparation for the AIR test. </a:t>
            </a:r>
            <a:br>
              <a:rPr lang="en" sz="2400" b="1">
                <a:latin typeface="Amatic SC"/>
                <a:ea typeface="Amatic SC"/>
                <a:cs typeface="Amatic SC"/>
                <a:sym typeface="Amatic SC"/>
              </a:rPr>
            </a:br>
            <a:r>
              <a:rPr lang="en" sz="2400" b="1">
                <a:latin typeface="Amatic SC"/>
                <a:ea typeface="Amatic SC"/>
                <a:cs typeface="Amatic SC"/>
                <a:sym typeface="Amatic SC"/>
              </a:rPr>
              <a:t/>
            </a:r>
            <a:br>
              <a:rPr lang="en" sz="2400" b="1">
                <a:latin typeface="Amatic SC"/>
                <a:ea typeface="Amatic SC"/>
                <a:cs typeface="Amatic SC"/>
                <a:sym typeface="Amatic SC"/>
              </a:rPr>
            </a:br>
            <a:r>
              <a:rPr lang="en" sz="2400" b="1">
                <a:latin typeface="Amatic SC"/>
                <a:ea typeface="Amatic SC"/>
                <a:cs typeface="Amatic SC"/>
                <a:sym typeface="Amatic SC"/>
              </a:rPr>
              <a:t>-Discussions with students, parents, and teachers. </a:t>
            </a:r>
            <a:br>
              <a:rPr lang="en" sz="2400" b="1">
                <a:latin typeface="Amatic SC"/>
                <a:ea typeface="Amatic SC"/>
                <a:cs typeface="Amatic SC"/>
                <a:sym typeface="Amatic SC"/>
              </a:rPr>
            </a:br>
            <a:r>
              <a:rPr lang="en" sz="2400" b="1">
                <a:latin typeface="Amatic SC"/>
                <a:ea typeface="Amatic SC"/>
                <a:cs typeface="Amatic SC"/>
                <a:sym typeface="Amatic SC"/>
              </a:rPr>
              <a:t/>
            </a:r>
            <a:br>
              <a:rPr lang="en" sz="2400" b="1">
                <a:latin typeface="Amatic SC"/>
                <a:ea typeface="Amatic SC"/>
                <a:cs typeface="Amatic SC"/>
                <a:sym typeface="Amatic SC"/>
              </a:rPr>
            </a:br>
            <a:r>
              <a:rPr lang="en" sz="2400" b="1">
                <a:latin typeface="Amatic SC"/>
                <a:ea typeface="Amatic SC"/>
                <a:cs typeface="Amatic SC"/>
                <a:sym typeface="Amatic SC"/>
              </a:rPr>
              <a:t>-Observations of second graders.  </a:t>
            </a:r>
            <a:br>
              <a:rPr lang="en" sz="2400" b="1">
                <a:latin typeface="Amatic SC"/>
                <a:ea typeface="Amatic SC"/>
                <a:cs typeface="Amatic SC"/>
                <a:sym typeface="Amatic SC"/>
              </a:rPr>
            </a:br>
            <a:r>
              <a:rPr lang="en" sz="2400" b="1">
                <a:latin typeface="Amatic SC"/>
                <a:ea typeface="Amatic SC"/>
                <a:cs typeface="Amatic SC"/>
                <a:sym typeface="Amatic SC"/>
              </a:rPr>
              <a:t/>
            </a:r>
            <a:br>
              <a:rPr lang="en" sz="2400" b="1">
                <a:latin typeface="Amatic SC"/>
                <a:ea typeface="Amatic SC"/>
                <a:cs typeface="Amatic SC"/>
                <a:sym typeface="Amatic SC"/>
              </a:rPr>
            </a:br>
            <a:r>
              <a:rPr lang="en" sz="2400" b="1">
                <a:latin typeface="Amatic SC"/>
                <a:ea typeface="Amatic SC"/>
                <a:cs typeface="Amatic SC"/>
                <a:sym typeface="Amatic SC"/>
              </a:rPr>
              <a:t>-Survey Monkey –survey conducted at the end of the 2015-2016 school year. </a:t>
            </a:r>
            <a:r>
              <a:rPr lang="en"/>
              <a:t/>
            </a:r>
            <a:br>
              <a:rPr lang="en"/>
            </a:br>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marL="2286000" lvl="0" indent="457200">
              <a:spcBef>
                <a:spcPts val="0"/>
              </a:spcBef>
              <a:buNone/>
            </a:pPr>
            <a:r>
              <a:rPr lang="en"/>
              <a:t>Goals and Objectives </a:t>
            </a:r>
          </a:p>
        </p:txBody>
      </p:sp>
      <p:sp>
        <p:nvSpPr>
          <p:cNvPr id="81" name="Shape 81"/>
          <p:cNvSpPr txBox="1">
            <a:spLocks noGrp="1"/>
          </p:cNvSpPr>
          <p:nvPr>
            <p:ph type="body" idx="1"/>
          </p:nvPr>
        </p:nvSpPr>
        <p:spPr>
          <a:xfrm>
            <a:off x="311700" y="1228675"/>
            <a:ext cx="3999900" cy="3340200"/>
          </a:xfrm>
          <a:prstGeom prst="rect">
            <a:avLst/>
          </a:prstGeom>
          <a:ln w="9525" cap="flat" cmpd="sng">
            <a:solidFill>
              <a:srgbClr val="000000"/>
            </a:solidFill>
            <a:prstDash val="lgDashDot"/>
            <a:round/>
            <a:headEnd type="none" w="med" len="med"/>
            <a:tailEnd type="none" w="med" len="med"/>
          </a:ln>
        </p:spPr>
        <p:txBody>
          <a:bodyPr lIns="91425" tIns="91425" rIns="91425" bIns="91425" anchor="t" anchorCtr="0">
            <a:noAutofit/>
          </a:bodyPr>
          <a:lstStyle/>
          <a:p>
            <a:pPr marL="88900" marR="38100" lvl="0" indent="0">
              <a:spcBef>
                <a:spcPts val="0"/>
              </a:spcBef>
              <a:spcAft>
                <a:spcPts val="0"/>
              </a:spcAft>
              <a:buNone/>
            </a:pPr>
            <a:r>
              <a:rPr lang="en" sz="3000" b="1" i="1">
                <a:solidFill>
                  <a:srgbClr val="000000"/>
                </a:solidFill>
                <a:latin typeface="Amatic SC"/>
                <a:ea typeface="Amatic SC"/>
                <a:cs typeface="Amatic SC"/>
                <a:sym typeface="Amatic SC"/>
              </a:rPr>
              <a:t>The goal of this workshop is for teachers to leave with a meaningful activity to use during computer lab time to better prepare second graders for the third grade AIR test. </a:t>
            </a:r>
          </a:p>
        </p:txBody>
      </p:sp>
      <p:sp>
        <p:nvSpPr>
          <p:cNvPr id="82" name="Shape 82"/>
          <p:cNvSpPr txBox="1">
            <a:spLocks noGrp="1"/>
          </p:cNvSpPr>
          <p:nvPr>
            <p:ph type="body" idx="2"/>
          </p:nvPr>
        </p:nvSpPr>
        <p:spPr>
          <a:xfrm>
            <a:off x="4832400" y="1228675"/>
            <a:ext cx="3999900" cy="3340200"/>
          </a:xfrm>
          <a:prstGeom prst="rect">
            <a:avLst/>
          </a:prstGeom>
          <a:ln w="9525" cap="flat" cmpd="sng">
            <a:solidFill>
              <a:srgbClr val="000000"/>
            </a:solidFill>
            <a:prstDash val="lgDashDot"/>
            <a:round/>
            <a:headEnd type="none" w="med" len="med"/>
            <a:tailEnd type="none" w="med" len="med"/>
          </a:ln>
        </p:spPr>
        <p:txBody>
          <a:bodyPr lIns="91425" tIns="91425" rIns="91425" bIns="91425" anchor="t" anchorCtr="0">
            <a:noAutofit/>
          </a:bodyPr>
          <a:lstStyle/>
          <a:p>
            <a:pPr marL="152400" marR="0" lvl="0" indent="0" rtl="0">
              <a:spcBef>
                <a:spcPts val="0"/>
              </a:spcBef>
              <a:spcAft>
                <a:spcPts val="0"/>
              </a:spcAft>
              <a:buNone/>
            </a:pPr>
            <a:r>
              <a:rPr lang="en" sz="3000" b="1" i="1">
                <a:solidFill>
                  <a:srgbClr val="000000"/>
                </a:solidFill>
                <a:latin typeface="Amatic SC"/>
                <a:ea typeface="Amatic SC"/>
                <a:cs typeface="Amatic SC"/>
                <a:sym typeface="Amatic SC"/>
              </a:rPr>
              <a:t>By the end of this workshop, participants will be able to apply the skills they have acquired from the session to create a mystorybook.com account and sample story.</a:t>
            </a:r>
            <a:r>
              <a:rPr lang="en" sz="1200" u="sng">
                <a:solidFill>
                  <a:srgbClr val="000000"/>
                </a:solidFill>
                <a:latin typeface="Arial"/>
                <a:ea typeface="Arial"/>
                <a:cs typeface="Arial"/>
                <a:sym typeface="Arial"/>
              </a:rPr>
              <a:t> </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65500" y="213849"/>
            <a:ext cx="4045200" cy="2577900"/>
          </a:xfrm>
          <a:prstGeom prst="rect">
            <a:avLst/>
          </a:prstGeom>
          <a:ln w="9525" cap="flat" cmpd="sng">
            <a:solidFill>
              <a:srgbClr val="000000"/>
            </a:solidFill>
            <a:prstDash val="dot"/>
            <a:round/>
            <a:headEnd type="none" w="med" len="med"/>
            <a:tailEnd type="none" w="med" len="med"/>
          </a:ln>
        </p:spPr>
        <p:txBody>
          <a:bodyPr lIns="91425" tIns="91425" rIns="91425" bIns="91425" anchor="b" anchorCtr="0">
            <a:noAutofit/>
          </a:bodyPr>
          <a:lstStyle/>
          <a:p>
            <a:pPr lvl="0">
              <a:spcBef>
                <a:spcPts val="0"/>
              </a:spcBef>
              <a:buNone/>
            </a:pPr>
            <a:r>
              <a:rPr lang="en"/>
              <a:t>The look we get when we ask our students to freewrite… </a:t>
            </a:r>
          </a:p>
        </p:txBody>
      </p:sp>
      <p:sp>
        <p:nvSpPr>
          <p:cNvPr id="88" name="Shape 88"/>
          <p:cNvSpPr txBox="1">
            <a:spLocks noGrp="1"/>
          </p:cNvSpPr>
          <p:nvPr>
            <p:ph type="subTitle" idx="1"/>
          </p:nvPr>
        </p:nvSpPr>
        <p:spPr>
          <a:xfrm>
            <a:off x="265500" y="2845226"/>
            <a:ext cx="4045200" cy="20619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3600" b="1">
                <a:latin typeface="Amatic SC"/>
                <a:ea typeface="Amatic SC"/>
                <a:cs typeface="Amatic SC"/>
                <a:sym typeface="Amatic SC"/>
              </a:rPr>
              <a:t>The answer…</a:t>
            </a:r>
            <a:r>
              <a:rPr lang="en" sz="4800">
                <a:latin typeface="Amatic SC"/>
                <a:ea typeface="Amatic SC"/>
                <a:cs typeface="Amatic SC"/>
                <a:sym typeface="Amatic SC"/>
              </a:rPr>
              <a:t> </a:t>
            </a:r>
          </a:p>
          <a:p>
            <a:pPr marL="0" lvl="0" indent="457200" algn="l" rtl="0">
              <a:lnSpc>
                <a:spcPct val="115000"/>
              </a:lnSpc>
              <a:spcBef>
                <a:spcPts val="0"/>
              </a:spcBef>
              <a:buNone/>
            </a:pPr>
            <a:r>
              <a:rPr lang="en" sz="1200" u="sng">
                <a:solidFill>
                  <a:srgbClr val="1155CC"/>
                </a:solidFill>
                <a:latin typeface="Arial"/>
                <a:ea typeface="Arial"/>
                <a:cs typeface="Arial"/>
                <a:sym typeface="Arial"/>
                <a:hlinkClick r:id="rId3"/>
              </a:rPr>
              <a:t>http://www.scholastic.com/teachers/story-starters/</a:t>
            </a:r>
          </a:p>
          <a:p>
            <a:pPr lvl="0">
              <a:lnSpc>
                <a:spcPct val="115000"/>
              </a:lnSpc>
              <a:spcBef>
                <a:spcPts val="0"/>
              </a:spcBef>
              <a:buNone/>
            </a:pPr>
            <a:r>
              <a:rPr lang="en" sz="2400" b="1">
                <a:latin typeface="Amatic SC"/>
                <a:ea typeface="Amatic SC"/>
                <a:cs typeface="Amatic SC"/>
                <a:sym typeface="Amatic SC"/>
              </a:rPr>
              <a:t>Add a comment to this slide to tell me how you would use this website with your students? </a:t>
            </a:r>
          </a:p>
          <a:p>
            <a:pPr lvl="0">
              <a:spcBef>
                <a:spcPts val="0"/>
              </a:spcBef>
              <a:buNone/>
            </a:pPr>
            <a:endParaRPr/>
          </a:p>
        </p:txBody>
      </p:sp>
      <p:sp>
        <p:nvSpPr>
          <p:cNvPr id="89" name="Shape 8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90" name="Shape 90"/>
          <p:cNvPicPr preferRelativeResize="0"/>
          <p:nvPr/>
        </p:nvPicPr>
        <p:blipFill>
          <a:blip r:embed="rId4">
            <a:alphaModFix/>
          </a:blip>
          <a:stretch>
            <a:fillRect/>
          </a:stretch>
        </p:blipFill>
        <p:spPr>
          <a:xfrm>
            <a:off x="4580750" y="885325"/>
            <a:ext cx="4563250" cy="30345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292850"/>
            <a:ext cx="8520600" cy="1485300"/>
          </a:xfrm>
          <a:prstGeom prst="rect">
            <a:avLst/>
          </a:prstGeom>
        </p:spPr>
        <p:txBody>
          <a:bodyPr lIns="91425" tIns="91425" rIns="91425" bIns="91425" anchor="t" anchorCtr="0">
            <a:noAutofit/>
          </a:bodyPr>
          <a:lstStyle/>
          <a:p>
            <a:pPr lvl="0">
              <a:spcBef>
                <a:spcPts val="0"/>
              </a:spcBef>
              <a:buNone/>
            </a:pPr>
            <a:r>
              <a:rPr lang="en" sz="4000"/>
              <a:t>Now for the FUN part! Go to </a:t>
            </a:r>
            <a:r>
              <a:rPr lang="en" sz="4000" u="sng">
                <a:solidFill>
                  <a:schemeClr val="hlink"/>
                </a:solidFill>
                <a:hlinkClick r:id="rId3"/>
              </a:rPr>
              <a:t>https://www.mystorybook.com/</a:t>
            </a:r>
          </a:p>
          <a:p>
            <a:pPr lvl="0">
              <a:spcBef>
                <a:spcPts val="0"/>
              </a:spcBef>
              <a:buNone/>
            </a:pPr>
            <a:endParaRPr/>
          </a:p>
        </p:txBody>
      </p:sp>
      <p:sp>
        <p:nvSpPr>
          <p:cNvPr id="96" name="Shape 9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97" name="Shape 97"/>
          <p:cNvPicPr preferRelativeResize="0"/>
          <p:nvPr/>
        </p:nvPicPr>
        <p:blipFill rotWithShape="1">
          <a:blip r:embed="rId4">
            <a:alphaModFix/>
          </a:blip>
          <a:srcRect t="10709" r="1166" b="5228"/>
          <a:stretch/>
        </p:blipFill>
        <p:spPr>
          <a:xfrm>
            <a:off x="449774" y="1054625"/>
            <a:ext cx="8244448" cy="3942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a:t>Let’s debrief </a:t>
            </a:r>
          </a:p>
        </p:txBody>
      </p:sp>
      <p:sp>
        <p:nvSpPr>
          <p:cNvPr id="103" name="Shape 103"/>
          <p:cNvSpPr txBox="1">
            <a:spLocks noGrp="1"/>
          </p:cNvSpPr>
          <p:nvPr>
            <p:ph type="body" idx="1"/>
          </p:nvPr>
        </p:nvSpPr>
        <p:spPr>
          <a:xfrm>
            <a:off x="311700" y="1024200"/>
            <a:ext cx="8520600" cy="3972900"/>
          </a:xfrm>
          <a:prstGeom prst="rect">
            <a:avLst/>
          </a:prstGeom>
          <a:ln w="9525" cap="flat" cmpd="sng">
            <a:solidFill>
              <a:srgbClr val="000000"/>
            </a:solidFill>
            <a:prstDash val="lgDash"/>
            <a:round/>
            <a:headEnd type="none" w="med" len="med"/>
            <a:tailEnd type="none" w="med" len="med"/>
          </a:ln>
        </p:spPr>
        <p:txBody>
          <a:bodyPr lIns="91425" tIns="91425" rIns="91425" bIns="91425" anchor="t" anchorCtr="0">
            <a:noAutofit/>
          </a:bodyPr>
          <a:lstStyle/>
          <a:p>
            <a:pPr lvl="0">
              <a:spcBef>
                <a:spcPts val="0"/>
              </a:spcBef>
              <a:buNone/>
            </a:pPr>
            <a:r>
              <a:rPr lang="en" sz="2200" b="1">
                <a:latin typeface="Amatic SC"/>
                <a:ea typeface="Amatic SC"/>
                <a:cs typeface="Amatic SC"/>
                <a:sym typeface="Amatic SC"/>
              </a:rPr>
              <a:t>*Will you incorporate digital storytelling into your classroom next year? If yes, how so?</a:t>
            </a:r>
          </a:p>
          <a:p>
            <a:pPr lvl="0">
              <a:spcBef>
                <a:spcPts val="0"/>
              </a:spcBef>
              <a:buNone/>
            </a:pPr>
            <a:r>
              <a:rPr lang="en" sz="2200" b="1">
                <a:latin typeface="Amatic SC"/>
                <a:ea typeface="Amatic SC"/>
                <a:cs typeface="Amatic SC"/>
                <a:sym typeface="Amatic SC"/>
              </a:rPr>
              <a:t>*How is mystorybook.com a useful resource for providing students with a meaningful typing experience?</a:t>
            </a:r>
          </a:p>
          <a:p>
            <a:pPr lvl="0">
              <a:spcBef>
                <a:spcPts val="0"/>
              </a:spcBef>
              <a:buNone/>
            </a:pPr>
            <a:r>
              <a:rPr lang="en" sz="2200">
                <a:latin typeface="Amatic SC"/>
                <a:ea typeface="Amatic SC"/>
                <a:cs typeface="Amatic SC"/>
                <a:sym typeface="Amatic SC"/>
              </a:rPr>
              <a:t>-</a:t>
            </a:r>
            <a:r>
              <a:rPr lang="en" sz="2200" i="1">
                <a:latin typeface="Amatic SC"/>
                <a:ea typeface="Amatic SC"/>
                <a:cs typeface="Amatic SC"/>
                <a:sym typeface="Amatic SC"/>
              </a:rPr>
              <a:t>We Described how we prepared students for the AIR test and exposed them to typing last year. </a:t>
            </a:r>
          </a:p>
          <a:p>
            <a:pPr lvl="0">
              <a:spcBef>
                <a:spcPts val="0"/>
              </a:spcBef>
              <a:buNone/>
            </a:pPr>
            <a:r>
              <a:rPr lang="en" sz="2200" i="1">
                <a:latin typeface="Amatic SC"/>
                <a:ea typeface="Amatic SC"/>
                <a:cs typeface="Amatic SC"/>
                <a:sym typeface="Amatic SC"/>
              </a:rPr>
              <a:t>-We Explored a new website for brainstorming and discussed how we would use this site in the upcoming school year. </a:t>
            </a:r>
          </a:p>
          <a:p>
            <a:pPr lvl="0">
              <a:spcBef>
                <a:spcPts val="0"/>
              </a:spcBef>
              <a:buNone/>
            </a:pPr>
            <a:r>
              <a:rPr lang="en" sz="2200" i="1">
                <a:latin typeface="Amatic SC"/>
                <a:ea typeface="Amatic SC"/>
                <a:cs typeface="Amatic SC"/>
                <a:sym typeface="Amatic SC"/>
              </a:rPr>
              <a:t>-We Created a story on mystorybook.com to explore a new way of incorporating a meaningful typing experience for students. </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INterested in exploring more? </a:t>
            </a:r>
          </a:p>
        </p:txBody>
      </p:sp>
      <p:sp>
        <p:nvSpPr>
          <p:cNvPr id="109" name="Shape 109"/>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3600">
                <a:latin typeface="Amatic SC"/>
                <a:ea typeface="Amatic SC"/>
                <a:cs typeface="Amatic SC"/>
                <a:sym typeface="Amatic SC"/>
              </a:rPr>
              <a:t>Check out these additional online story creators:</a:t>
            </a:r>
          </a:p>
          <a:p>
            <a:pPr lvl="0" rtl="0">
              <a:spcBef>
                <a:spcPts val="0"/>
              </a:spcBef>
              <a:spcAft>
                <a:spcPts val="0"/>
              </a:spcAft>
              <a:buNone/>
            </a:pPr>
            <a:r>
              <a:rPr lang="en" sz="3600" u="sng">
                <a:solidFill>
                  <a:srgbClr val="1155CC"/>
                </a:solidFill>
                <a:latin typeface="Amatic SC"/>
                <a:ea typeface="Amatic SC"/>
                <a:cs typeface="Amatic SC"/>
                <a:sym typeface="Amatic SC"/>
                <a:hlinkClick r:id="rId3"/>
              </a:rPr>
              <a:t>https://storybird.com/</a:t>
            </a:r>
          </a:p>
          <a:p>
            <a:pPr lvl="0">
              <a:spcBef>
                <a:spcPts val="0"/>
              </a:spcBef>
              <a:spcAft>
                <a:spcPts val="0"/>
              </a:spcAft>
              <a:buNone/>
            </a:pPr>
            <a:endParaRPr sz="3600">
              <a:solidFill>
                <a:srgbClr val="000000"/>
              </a:solidFill>
              <a:latin typeface="Amatic SC"/>
              <a:ea typeface="Amatic SC"/>
              <a:cs typeface="Amatic SC"/>
              <a:sym typeface="Amatic SC"/>
            </a:endParaRPr>
          </a:p>
          <a:p>
            <a:pPr lvl="0">
              <a:spcBef>
                <a:spcPts val="0"/>
              </a:spcBef>
              <a:spcAft>
                <a:spcPts val="0"/>
              </a:spcAft>
              <a:buNone/>
            </a:pPr>
            <a:r>
              <a:rPr lang="en" sz="3600" u="sng">
                <a:solidFill>
                  <a:srgbClr val="1155CC"/>
                </a:solidFill>
                <a:latin typeface="Amatic SC"/>
                <a:ea typeface="Amatic SC"/>
                <a:cs typeface="Amatic SC"/>
                <a:sym typeface="Amatic SC"/>
                <a:hlinkClick r:id="rId4"/>
              </a:rPr>
              <a:t>http://www.abcya.com/story_maker.htm</a:t>
            </a:r>
          </a:p>
          <a:p>
            <a:pPr lvl="0">
              <a:spcBef>
                <a:spcPts val="0"/>
              </a:spcBef>
              <a:buNone/>
            </a:pPr>
            <a:endParaRPr/>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533</Words>
  <Application>Microsoft Office PowerPoint</Application>
  <PresentationFormat>On-screen Show (16:9)</PresentationFormat>
  <Paragraphs>41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Amatic SC</vt:lpstr>
      <vt:lpstr>Architects Daughter</vt:lpstr>
      <vt:lpstr>Source Code Pro</vt:lpstr>
      <vt:lpstr>beach-day</vt:lpstr>
      <vt:lpstr>Welcome to “Once Upon an e-book”  A Presentation on Digital Storytelling</vt:lpstr>
      <vt:lpstr>Why is this topic important?</vt:lpstr>
      <vt:lpstr>How will this benefit our students?</vt:lpstr>
      <vt:lpstr>How was this need determined?</vt:lpstr>
      <vt:lpstr>Goals and Objectives </vt:lpstr>
      <vt:lpstr>The look we get when we ask our students to freewrite… </vt:lpstr>
      <vt:lpstr>Now for the FUN part! Go to https://www.mystorybook.com/ </vt:lpstr>
      <vt:lpstr>Let’s debrief </vt:lpstr>
      <vt:lpstr>INterested in exploring more? </vt:lpstr>
      <vt:lpstr>Before you go…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“Once Upon an e-book”  A Presentation on Digital Storytelling</dc:title>
  <dc:creator>Wisnor</dc:creator>
  <cp:lastModifiedBy>Administrator</cp:lastModifiedBy>
  <cp:revision>1</cp:revision>
  <dcterms:modified xsi:type="dcterms:W3CDTF">2016-07-26T15:16:38Z</dcterms:modified>
</cp:coreProperties>
</file>