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8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3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0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2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5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8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179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05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1518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ations.com/overview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ations.com/overview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ations.com/pdf/Fundations%20Overview%20and%20Studies%20of%20Program%20Effectiveness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7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4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158" y="1648364"/>
            <a:ext cx="6386732" cy="30336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05864"/>
          </a:xfrm>
        </p:spPr>
        <p:txBody>
          <a:bodyPr>
            <a:noAutofit/>
          </a:bodyPr>
          <a:lstStyle/>
          <a:p>
            <a:pPr algn="r"/>
            <a:r>
              <a:rPr lang="en-US" sz="4800" b="1" dirty="0" smtClean="0"/>
              <a:t>By: Breanna Wisnor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509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Marking Up!</a:t>
            </a:r>
            <a:endParaRPr lang="en-US" b="1" dirty="0"/>
          </a:p>
        </p:txBody>
      </p:sp>
      <p:pic>
        <p:nvPicPr>
          <p:cNvPr id="6" name="Content Placeholder 5" descr="C:\Users\Breanna\Downloads\IMG_343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3" r="25014" b="20439"/>
          <a:stretch/>
        </p:blipFill>
        <p:spPr bwMode="auto">
          <a:xfrm>
            <a:off x="4368775" y="2103438"/>
            <a:ext cx="3454450" cy="3932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09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Fundations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Originally designed to help illiterate adults learn to read, the program is an intensive, </a:t>
            </a:r>
            <a:r>
              <a:rPr lang="en-US" sz="2800" b="1" dirty="0"/>
              <a:t>research based </a:t>
            </a:r>
            <a:r>
              <a:rPr lang="en-US" sz="2800" dirty="0"/>
              <a:t>approach. </a:t>
            </a:r>
            <a:r>
              <a:rPr lang="en-US" sz="2800" dirty="0" err="1" smtClean="0"/>
              <a:t>Fundations</a:t>
            </a:r>
            <a:r>
              <a:rPr lang="en-US" sz="2800" dirty="0" smtClean="0"/>
              <a:t> is a system that </a:t>
            </a:r>
            <a:r>
              <a:rPr lang="en-US" sz="2800" b="1" dirty="0" smtClean="0"/>
              <a:t>bridges phonics and literacy skills </a:t>
            </a:r>
            <a:r>
              <a:rPr lang="en-US" sz="2800" dirty="0" smtClean="0"/>
              <a:t>for students in grades kindergarten through second grade. </a:t>
            </a:r>
            <a:r>
              <a:rPr lang="en-US" sz="2800" dirty="0" err="1" smtClean="0"/>
              <a:t>Fundations</a:t>
            </a:r>
            <a:r>
              <a:rPr lang="en-US" sz="2800" dirty="0"/>
              <a:t> provides a foundation for reading and spelling. </a:t>
            </a:r>
            <a:r>
              <a:rPr lang="en-US" sz="2800" dirty="0" smtClean="0"/>
              <a:t>It is a </a:t>
            </a:r>
            <a:r>
              <a:rPr lang="en-US" sz="2800" b="1" dirty="0" smtClean="0"/>
              <a:t>structured</a:t>
            </a:r>
            <a:r>
              <a:rPr lang="en-US" sz="2800" b="1" dirty="0"/>
              <a:t>, sequential, and cumulative phonics/spelling program using multisensory teaching techniques</a:t>
            </a:r>
            <a:r>
              <a:rPr lang="en-US" sz="2800" b="1" dirty="0" smtClean="0"/>
              <a:t>. </a:t>
            </a:r>
            <a:r>
              <a:rPr lang="en-US" sz="2800" dirty="0" smtClean="0"/>
              <a:t>The </a:t>
            </a:r>
            <a:r>
              <a:rPr lang="en-US" sz="2800" dirty="0" err="1" smtClean="0"/>
              <a:t>Fundations</a:t>
            </a:r>
            <a:r>
              <a:rPr lang="en-US" sz="2800" dirty="0" smtClean="0"/>
              <a:t> program is common core aligned with </a:t>
            </a:r>
            <a:r>
              <a:rPr lang="en-US" sz="2800" dirty="0"/>
              <a:t>reading, writing, speaking, listening, and </a:t>
            </a:r>
            <a:r>
              <a:rPr lang="en-US" sz="2800" dirty="0" smtClean="0"/>
              <a:t>language standards. </a:t>
            </a:r>
          </a:p>
        </p:txBody>
      </p:sp>
    </p:spTree>
    <p:extLst>
      <p:ext uri="{BB962C8B-B14F-4D97-AF65-F5344CB8AC3E}">
        <p14:creationId xmlns:p14="http://schemas.microsoft.com/office/powerpoint/2010/main" val="16889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0327"/>
            <a:ext cx="10058400" cy="464233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following skills are developed in a carefully structured scope and sequence:</a:t>
            </a:r>
          </a:p>
          <a:p>
            <a:pPr lvl="1"/>
            <a:r>
              <a:rPr lang="en-US" sz="2000" dirty="0" smtClean="0"/>
              <a:t>Letter formation</a:t>
            </a:r>
          </a:p>
          <a:p>
            <a:pPr lvl="1"/>
            <a:r>
              <a:rPr lang="en-US" sz="2000" dirty="0" smtClean="0"/>
              <a:t>Phonological and phonemic awareness</a:t>
            </a:r>
          </a:p>
          <a:p>
            <a:pPr lvl="1"/>
            <a:r>
              <a:rPr lang="en-US" sz="2000" dirty="0" smtClean="0"/>
              <a:t>Sound mastery</a:t>
            </a:r>
          </a:p>
          <a:p>
            <a:pPr lvl="1"/>
            <a:r>
              <a:rPr lang="en-US" sz="2000" dirty="0" smtClean="0"/>
              <a:t>Phonics</a:t>
            </a:r>
          </a:p>
          <a:p>
            <a:pPr lvl="1"/>
            <a:r>
              <a:rPr lang="en-US" sz="2000" dirty="0" smtClean="0"/>
              <a:t>Vocabulary</a:t>
            </a:r>
          </a:p>
          <a:p>
            <a:pPr lvl="1"/>
            <a:r>
              <a:rPr lang="en-US" sz="2000" dirty="0" smtClean="0"/>
              <a:t>Irregular (trick) Word Instruction</a:t>
            </a:r>
          </a:p>
          <a:p>
            <a:pPr lvl="1"/>
            <a:r>
              <a:rPr lang="en-US" sz="2000" dirty="0" smtClean="0"/>
              <a:t>Fluency </a:t>
            </a:r>
          </a:p>
          <a:p>
            <a:pPr lvl="1"/>
            <a:r>
              <a:rPr lang="en-US" sz="2000" dirty="0" smtClean="0"/>
              <a:t>Comprehension</a:t>
            </a:r>
          </a:p>
          <a:p>
            <a:pPr lvl="1"/>
            <a:r>
              <a:rPr lang="en-US" sz="2000" dirty="0" smtClean="0"/>
              <a:t>Written composition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www.fundations.com/overview.aspx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</a:t>
            </a:r>
            <a:r>
              <a:rPr lang="en-US" dirty="0" err="1" smtClean="0"/>
              <a:t>Fundations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88123"/>
            <a:ext cx="10058400" cy="465640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Emphasis on systematic phonics and study of word structure</a:t>
            </a:r>
          </a:p>
          <a:p>
            <a:r>
              <a:rPr lang="en-US" sz="2000" dirty="0"/>
              <a:t>Skills taught explicitly and systematically</a:t>
            </a:r>
          </a:p>
          <a:p>
            <a:r>
              <a:rPr lang="en-US" sz="2000" dirty="0"/>
              <a:t>Instruction is cumulative and scaffolds presented skills</a:t>
            </a:r>
          </a:p>
          <a:p>
            <a:r>
              <a:rPr lang="en-US" sz="2000" dirty="0"/>
              <a:t>Teachers model with “Echo” the owl puppet directing students to repeat sounds, words, and sentences</a:t>
            </a:r>
          </a:p>
          <a:p>
            <a:r>
              <a:rPr lang="en-US" sz="2000" dirty="0"/>
              <a:t>Assessments monitor students throughout the program</a:t>
            </a:r>
          </a:p>
          <a:p>
            <a:r>
              <a:rPr lang="en-US" sz="2000" dirty="0"/>
              <a:t>The manual provides direction for support staff to meet individual student needs</a:t>
            </a:r>
          </a:p>
          <a:p>
            <a:r>
              <a:rPr lang="en-US" sz="2000" dirty="0"/>
              <a:t>Extensive practice provides multiple opportunities for skills application</a:t>
            </a:r>
          </a:p>
          <a:p>
            <a:r>
              <a:rPr lang="en-US" sz="2000" dirty="0"/>
              <a:t>Home Support Packet encourages parental involvement</a:t>
            </a:r>
          </a:p>
          <a:p>
            <a:r>
              <a:rPr lang="en-US" sz="2000" dirty="0" err="1" smtClean="0"/>
              <a:t>Fundations</a:t>
            </a:r>
            <a:r>
              <a:rPr lang="en-US" sz="2000" dirty="0" smtClean="0"/>
              <a:t> </a:t>
            </a:r>
            <a:r>
              <a:rPr lang="en-US" sz="2000" dirty="0"/>
              <a:t>stories and readers meet or exceed Lexile</a:t>
            </a:r>
            <a:r>
              <a:rPr lang="en-US" sz="2000" baseline="30000" dirty="0"/>
              <a:t>®</a:t>
            </a:r>
            <a:r>
              <a:rPr lang="en-US" sz="2000" dirty="0"/>
              <a:t> text measures for each grade. 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www.fundations.com/overview.aspx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Fundations</a:t>
            </a:r>
            <a:r>
              <a:rPr lang="en-US" dirty="0" smtClean="0"/>
              <a:t> Research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www.fundations.com/pdf/Fundations%20Overview%20and%20Studies%20of%20Program%20Effectiveness.pdf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Closer look at a daily lesson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Fundations</a:t>
            </a:r>
            <a:r>
              <a:rPr lang="en-US" dirty="0" smtClean="0"/>
              <a:t> in the regular education classroom.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Drilling Sounds with Baby Echo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Keywords</a:t>
            </a:r>
            <a:endParaRPr lang="en-US" dirty="0"/>
          </a:p>
        </p:txBody>
      </p:sp>
      <p:pic>
        <p:nvPicPr>
          <p:cNvPr id="7" name="EC Fundations 2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2250" y="2755900"/>
            <a:ext cx="3911600" cy="3200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Vowel Sounds</a:t>
            </a:r>
            <a:endParaRPr lang="en-US" dirty="0"/>
          </a:p>
        </p:txBody>
      </p:sp>
      <p:pic>
        <p:nvPicPr>
          <p:cNvPr id="8" name="EC Fundations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94500" y="2755900"/>
            <a:ext cx="3911600" cy="3200400"/>
          </a:xfrm>
        </p:spPr>
      </p:pic>
    </p:spTree>
    <p:extLst>
      <p:ext uri="{BB962C8B-B14F-4D97-AF65-F5344CB8AC3E}">
        <p14:creationId xmlns:p14="http://schemas.microsoft.com/office/powerpoint/2010/main" val="11536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Drilling Sounds with Baby Echo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R-Controlled Sounds </a:t>
            </a:r>
            <a:endParaRPr lang="en-US" dirty="0"/>
          </a:p>
        </p:txBody>
      </p:sp>
      <p:pic>
        <p:nvPicPr>
          <p:cNvPr id="7" name="FUndations 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2250" y="2755900"/>
            <a:ext cx="3911600" cy="3200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Vowel Teams</a:t>
            </a:r>
            <a:endParaRPr lang="en-US" dirty="0"/>
          </a:p>
        </p:txBody>
      </p:sp>
      <p:pic>
        <p:nvPicPr>
          <p:cNvPr id="11" name="AB Fundations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94500" y="2755900"/>
            <a:ext cx="3911600" cy="3200400"/>
          </a:xfrm>
        </p:spPr>
      </p:pic>
    </p:spTree>
    <p:extLst>
      <p:ext uri="{BB962C8B-B14F-4D97-AF65-F5344CB8AC3E}">
        <p14:creationId xmlns:p14="http://schemas.microsoft.com/office/powerpoint/2010/main" val="39496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Fundations</a:t>
            </a:r>
            <a:r>
              <a:rPr lang="en-US" dirty="0" smtClean="0"/>
              <a:t> on Smart Notebook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574" y="2354817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-609" t="-890" r="609" b="6411"/>
          <a:stretch/>
        </p:blipFill>
        <p:spPr>
          <a:xfrm>
            <a:off x="2924174" y="1622739"/>
            <a:ext cx="6343650" cy="44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3553</TotalTime>
  <Words>258</Words>
  <Application>Microsoft Office PowerPoint</Application>
  <PresentationFormat>Widescreen</PresentationFormat>
  <Paragraphs>41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Garamond</vt:lpstr>
      <vt:lpstr>Savon</vt:lpstr>
      <vt:lpstr>PowerPoint Presentation</vt:lpstr>
      <vt:lpstr>What is Fundations?</vt:lpstr>
      <vt:lpstr>Skill Development</vt:lpstr>
      <vt:lpstr>Highlights of Fundations</vt:lpstr>
      <vt:lpstr>Fundations Research </vt:lpstr>
      <vt:lpstr>A Closer look at a daily lesson</vt:lpstr>
      <vt:lpstr>Drilling Sounds with Baby Echo </vt:lpstr>
      <vt:lpstr>Drilling Sounds with Baby Echo </vt:lpstr>
      <vt:lpstr>Fundations on Smart Notebook</vt:lpstr>
      <vt:lpstr>Marking Up!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Breanna Wisnor</dc:creator>
  <cp:lastModifiedBy>Michael Wisnor</cp:lastModifiedBy>
  <cp:revision>15</cp:revision>
  <dcterms:created xsi:type="dcterms:W3CDTF">2015-03-19T00:36:40Z</dcterms:created>
  <dcterms:modified xsi:type="dcterms:W3CDTF">2016-02-28T00:28:56Z</dcterms:modified>
</cp:coreProperties>
</file>